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70"/>
  </p:notesMasterIdLst>
  <p:sldIdLst>
    <p:sldId id="256" r:id="rId2"/>
    <p:sldId id="322" r:id="rId3"/>
    <p:sldId id="510" r:id="rId4"/>
    <p:sldId id="527" r:id="rId5"/>
    <p:sldId id="528" r:id="rId6"/>
    <p:sldId id="544" r:id="rId7"/>
    <p:sldId id="545" r:id="rId8"/>
    <p:sldId id="543" r:id="rId9"/>
    <p:sldId id="529" r:id="rId10"/>
    <p:sldId id="546" r:id="rId11"/>
    <p:sldId id="547" r:id="rId12"/>
    <p:sldId id="548" r:id="rId13"/>
    <p:sldId id="549" r:id="rId14"/>
    <p:sldId id="550" r:id="rId15"/>
    <p:sldId id="551" r:id="rId16"/>
    <p:sldId id="552" r:id="rId17"/>
    <p:sldId id="553" r:id="rId18"/>
    <p:sldId id="554" r:id="rId19"/>
    <p:sldId id="555" r:id="rId20"/>
    <p:sldId id="556" r:id="rId21"/>
    <p:sldId id="558" r:id="rId22"/>
    <p:sldId id="557" r:id="rId23"/>
    <p:sldId id="559" r:id="rId24"/>
    <p:sldId id="530" r:id="rId25"/>
    <p:sldId id="562" r:id="rId26"/>
    <p:sldId id="565" r:id="rId27"/>
    <p:sldId id="566" r:id="rId28"/>
    <p:sldId id="563" r:id="rId29"/>
    <p:sldId id="564" r:id="rId30"/>
    <p:sldId id="567" r:id="rId31"/>
    <p:sldId id="560" r:id="rId32"/>
    <p:sldId id="568" r:id="rId33"/>
    <p:sldId id="569" r:id="rId34"/>
    <p:sldId id="570" r:id="rId35"/>
    <p:sldId id="571" r:id="rId36"/>
    <p:sldId id="572" r:id="rId37"/>
    <p:sldId id="573" r:id="rId38"/>
    <p:sldId id="520" r:id="rId39"/>
    <p:sldId id="531" r:id="rId40"/>
    <p:sldId id="532" r:id="rId41"/>
    <p:sldId id="534" r:id="rId42"/>
    <p:sldId id="574" r:id="rId43"/>
    <p:sldId id="533" r:id="rId44"/>
    <p:sldId id="575" r:id="rId45"/>
    <p:sldId id="523" r:id="rId46"/>
    <p:sldId id="535" r:id="rId47"/>
    <p:sldId id="576" r:id="rId48"/>
    <p:sldId id="577" r:id="rId49"/>
    <p:sldId id="578" r:id="rId50"/>
    <p:sldId id="579" r:id="rId51"/>
    <p:sldId id="536" r:id="rId52"/>
    <p:sldId id="582" r:id="rId53"/>
    <p:sldId id="583" r:id="rId54"/>
    <p:sldId id="584" r:id="rId55"/>
    <p:sldId id="585" r:id="rId56"/>
    <p:sldId id="586" r:id="rId57"/>
    <p:sldId id="537" r:id="rId58"/>
    <p:sldId id="581" r:id="rId59"/>
    <p:sldId id="580" r:id="rId60"/>
    <p:sldId id="538" r:id="rId61"/>
    <p:sldId id="539" r:id="rId62"/>
    <p:sldId id="540" r:id="rId63"/>
    <p:sldId id="541" r:id="rId64"/>
    <p:sldId id="524" r:id="rId65"/>
    <p:sldId id="542" r:id="rId66"/>
    <p:sldId id="379" r:id="rId67"/>
    <p:sldId id="526" r:id="rId68"/>
    <p:sldId id="27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4" autoAdjust="0"/>
    <p:restoredTop sz="89053" autoAdjust="0"/>
  </p:normalViewPr>
  <p:slideViewPr>
    <p:cSldViewPr snapToGrid="0">
      <p:cViewPr>
        <p:scale>
          <a:sx n="71" d="100"/>
          <a:sy n="71" d="100"/>
        </p:scale>
        <p:origin x="444" y="6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7A194-1088-44B4-89F9-5A01B5BAA749}" type="datetimeFigureOut">
              <a:rPr lang="en-US" smtClean="0"/>
              <a:t>10/15/2017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3BA-A75F-4A68-A366-A3734DE6135E}" type="slidenum">
              <a:rPr lang="en-US" smtClean="0"/>
              <a:t>‹#›</a:t>
            </a:fld>
            <a:endParaRPr lang="en-US"/>
          </a:p>
        </p:txBody>
      </p:sp>
    </p:spTree>
    <p:extLst>
      <p:ext uri="{BB962C8B-B14F-4D97-AF65-F5344CB8AC3E}">
        <p14:creationId xmlns:p14="http://schemas.microsoft.com/office/powerpoint/2010/main" val="214682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19300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322499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27020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80348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189000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10/15/2017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962588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10/15/2017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34116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780847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9E20D47-8950-4345-B591-B1A084BE3FF9}" type="datetimeFigureOut">
              <a:rPr lang="en-US" smtClean="0"/>
              <a:t>10/15/2017</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36372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7400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E20D47-8950-4345-B591-B1A084BE3FF9}"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90317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E20D47-8950-4345-B591-B1A084BE3FF9}"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69960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9E20D47-8950-4345-B591-B1A084BE3FF9}" type="datetimeFigureOut">
              <a:rPr lang="en-US" smtClean="0"/>
              <a:t>10/15/2017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6387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9E20D47-8950-4345-B591-B1A084BE3FF9}" type="datetimeFigureOut">
              <a:rPr lang="en-US" smtClean="0"/>
              <a:t>10/15/2017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87142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9E20D47-8950-4345-B591-B1A084BE3FF9}" type="datetimeFigureOut">
              <a:rPr lang="en-US" smtClean="0"/>
              <a:t>10/15/2017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4877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91015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6679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9E20D47-8950-4345-B591-B1A084BE3FF9}" type="datetimeFigureOut">
              <a:rPr lang="en-US" smtClean="0"/>
              <a:t>10/15/2017</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128579059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4.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2450" y="4272677"/>
            <a:ext cx="9713629" cy="1754326"/>
          </a:xfrm>
          <a:prstGeom prst="rect">
            <a:avLst/>
          </a:prstGeom>
          <a:noFill/>
        </p:spPr>
        <p:txBody>
          <a:bodyPr wrap="squar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Section 5: </a:t>
            </a:r>
            <a:endParaRPr lang="en-US" sz="5400" b="1" dirty="0" smtClean="0">
              <a:ln w="0"/>
              <a:solidFill>
                <a:schemeClr val="accent1"/>
              </a:solidFill>
              <a:effectLst>
                <a:outerShdw blurRad="38100" dist="25400" dir="5400000" algn="ctr" rotWithShape="0">
                  <a:srgbClr val="6E747A">
                    <a:alpha val="43000"/>
                  </a:srgbClr>
                </a:outerShdw>
              </a:effectLst>
            </a:endParaRPr>
          </a:p>
          <a:p>
            <a:pPr algn="ctr"/>
            <a:r>
              <a:rPr lang="en-US" sz="5400" b="1" dirty="0" smtClean="0">
                <a:ln w="0"/>
                <a:solidFill>
                  <a:schemeClr val="accent1"/>
                </a:solidFill>
                <a:effectLst>
                  <a:outerShdw blurRad="38100" dist="25400" dir="5400000" algn="ctr" rotWithShape="0">
                    <a:srgbClr val="6E747A">
                      <a:alpha val="43000"/>
                    </a:srgbClr>
                  </a:outerShdw>
                </a:effectLst>
              </a:rPr>
              <a:t>Risk </a:t>
            </a:r>
            <a:r>
              <a:rPr lang="en-US" sz="5400" b="1" dirty="0">
                <a:ln w="0"/>
                <a:solidFill>
                  <a:schemeClr val="accent1"/>
                </a:solidFill>
                <a:effectLst>
                  <a:outerShdw blurRad="38100" dist="25400" dir="5400000" algn="ctr" rotWithShape="0">
                    <a:srgbClr val="6E747A">
                      <a:alpha val="43000"/>
                    </a:srgbClr>
                  </a:outerShdw>
                </a:effectLst>
              </a:rPr>
              <a:t>monitor and review</a:t>
            </a:r>
          </a:p>
        </p:txBody>
      </p:sp>
      <p:sp>
        <p:nvSpPr>
          <p:cNvPr id="7" name="Subtitle 2"/>
          <p:cNvSpPr txBox="1">
            <a:spLocks/>
          </p:cNvSpPr>
          <p:nvPr/>
        </p:nvSpPr>
        <p:spPr>
          <a:xfrm>
            <a:off x="4530272" y="2896105"/>
            <a:ext cx="7295638" cy="1066800"/>
          </a:xfrm>
          <a:prstGeom prst="rect">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a:normAutofit/>
          </a:bodyPr>
          <a:lstStyle/>
          <a:p>
            <a:pPr algn="ctr">
              <a:spcBef>
                <a:spcPct val="20000"/>
              </a:spcBef>
              <a:buFont typeface="Arial" pitchFamily="34" charset="0"/>
              <a:buNone/>
              <a:defRPr/>
            </a:pPr>
            <a:endParaRPr lang="en-US" sz="3200" dirty="0">
              <a:solidFill>
                <a:prstClr val="black"/>
              </a:solidFill>
              <a:effectLst>
                <a:innerShdw blurRad="63500" dist="50800" dir="8100000">
                  <a:prstClr val="black">
                    <a:alpha val="50000"/>
                  </a:prstClr>
                </a:innerShdw>
              </a:effectLst>
              <a:latin typeface="Segoe UI" pitchFamily="34" charset="0"/>
              <a:cs typeface="Segoe UI"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171" y="3052881"/>
            <a:ext cx="2280557" cy="783024"/>
          </a:xfrm>
          <a:prstGeom prst="rect">
            <a:avLst/>
          </a:prstGeom>
          <a:solidFill>
            <a:schemeClr val="accent4">
              <a:lumMod val="60000"/>
              <a:lumOff val="40000"/>
            </a:schemeClr>
          </a:solidFill>
        </p:spPr>
      </p:pic>
      <p:sp>
        <p:nvSpPr>
          <p:cNvPr id="9" name="Rectangle 8"/>
          <p:cNvSpPr/>
          <p:nvPr/>
        </p:nvSpPr>
        <p:spPr>
          <a:xfrm>
            <a:off x="5000477" y="2982728"/>
            <a:ext cx="3362074" cy="923330"/>
          </a:xfrm>
          <a:prstGeom prst="rect">
            <a:avLst/>
          </a:prstGeom>
          <a:solidFill>
            <a:schemeClr val="accent4">
              <a:lumMod val="60000"/>
              <a:lumOff val="40000"/>
            </a:schemeClr>
          </a:solidFill>
        </p:spPr>
        <p:txBody>
          <a:bodyPr wrap="none" lIns="91440" tIns="45720" rIns="91440" bIns="45720">
            <a:spAutoFit/>
          </a:bodyPr>
          <a:lstStyle/>
          <a:p>
            <a:pPr algn="ctr"/>
            <a:r>
              <a:rPr lang="en-US" sz="5400" b="1" cap="none" spc="50" dirty="0" smtClean="0">
                <a:ln w="0"/>
                <a:solidFill>
                  <a:schemeClr val="tx1">
                    <a:lumMod val="65000"/>
                    <a:lumOff val="35000"/>
                  </a:schemeClr>
                </a:solidFill>
                <a:effectLst>
                  <a:innerShdw blurRad="63500" dist="50800" dir="13500000">
                    <a:srgbClr val="000000">
                      <a:alpha val="50000"/>
                    </a:srgbClr>
                  </a:innerShdw>
                </a:effectLst>
              </a:rPr>
              <a:t>Said </a:t>
            </a:r>
            <a:r>
              <a:rPr lang="en-US" sz="5400" b="1" cap="none" spc="50" dirty="0" err="1" smtClean="0">
                <a:ln w="0"/>
                <a:solidFill>
                  <a:schemeClr val="tx1">
                    <a:lumMod val="65000"/>
                    <a:lumOff val="35000"/>
                  </a:schemeClr>
                </a:solidFill>
                <a:effectLst>
                  <a:innerShdw blurRad="63500" dist="50800" dir="13500000">
                    <a:srgbClr val="000000">
                      <a:alpha val="50000"/>
                    </a:srgbClr>
                  </a:innerShdw>
                </a:effectLst>
              </a:rPr>
              <a:t>Fawzy</a:t>
            </a:r>
            <a:endParaRPr lang="en-US" sz="5400" b="1" cap="none" spc="50" dirty="0">
              <a:ln w="0"/>
              <a:solidFill>
                <a:schemeClr val="tx1">
                  <a:lumMod val="65000"/>
                  <a:lumOff val="35000"/>
                </a:schemeClr>
              </a:solidFill>
              <a:effectLst>
                <a:innerShdw blurRad="63500" dist="50800" dir="13500000">
                  <a:srgbClr val="000000">
                    <a:alpha val="50000"/>
                  </a:srgbClr>
                </a:innerShdw>
              </a:effectLst>
            </a:endParaRPr>
          </a:p>
        </p:txBody>
      </p:sp>
      <p:sp>
        <p:nvSpPr>
          <p:cNvPr id="3" name="Rectangle 2"/>
          <p:cNvSpPr/>
          <p:nvPr/>
        </p:nvSpPr>
        <p:spPr>
          <a:xfrm>
            <a:off x="3352289" y="518207"/>
            <a:ext cx="6852062" cy="646331"/>
          </a:xfrm>
          <a:prstGeom prst="rect">
            <a:avLst/>
          </a:prstGeom>
        </p:spPr>
        <p:txBody>
          <a:bodyPr wrap="square">
            <a:spAutoFit/>
          </a:bodyPr>
          <a:lstStyle/>
          <a:p>
            <a:r>
              <a:rPr lang="en-US" sz="3600" dirty="0">
                <a:latin typeface="Open Sans"/>
              </a:rPr>
              <a:t>Risk Management for Projects</a:t>
            </a:r>
            <a:endParaRPr lang="en-US" sz="3600" b="0" i="0" dirty="0">
              <a:effectLst/>
              <a:latin typeface="Georgia" panose="02040502050405020303" pitchFamily="18" charset="0"/>
            </a:endParaRPr>
          </a:p>
        </p:txBody>
      </p:sp>
      <p:pic>
        <p:nvPicPr>
          <p:cNvPr id="1026" name="Picture 2" descr="RiskX Risk Management for Projects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22" y="308291"/>
            <a:ext cx="28765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5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Reporting to internal and external stakeholders</a:t>
            </a:r>
            <a:endParaRPr lang="en-US" dirty="0"/>
          </a:p>
        </p:txBody>
      </p:sp>
      <p:sp>
        <p:nvSpPr>
          <p:cNvPr id="3" name="Content Placeholder 2"/>
          <p:cNvSpPr>
            <a:spLocks noGrp="1"/>
          </p:cNvSpPr>
          <p:nvPr>
            <p:ph idx="1"/>
          </p:nvPr>
        </p:nvSpPr>
        <p:spPr>
          <a:xfrm>
            <a:off x="680321" y="2336873"/>
            <a:ext cx="9775121" cy="1176348"/>
          </a:xfrm>
        </p:spPr>
        <p:txBody>
          <a:bodyPr/>
          <a:lstStyle/>
          <a:p>
            <a:r>
              <a:rPr lang="en-US" dirty="0"/>
              <a:t>Y</a:t>
            </a:r>
            <a:r>
              <a:rPr lang="en-US" dirty="0" smtClean="0"/>
              <a:t>ou </a:t>
            </a:r>
            <a:r>
              <a:rPr lang="en-US" dirty="0"/>
              <a:t>will get much more commitment from people if you allow them to participate in your processes</a:t>
            </a:r>
          </a:p>
        </p:txBody>
      </p:sp>
      <p:pic>
        <p:nvPicPr>
          <p:cNvPr id="4" name="Picture 3"/>
          <p:cNvPicPr>
            <a:picLocks noChangeAspect="1"/>
          </p:cNvPicPr>
          <p:nvPr/>
        </p:nvPicPr>
        <p:blipFill>
          <a:blip r:embed="rId2"/>
          <a:stretch>
            <a:fillRect/>
          </a:stretch>
        </p:blipFill>
        <p:spPr>
          <a:xfrm>
            <a:off x="5101390" y="3260694"/>
            <a:ext cx="6708858" cy="3256160"/>
          </a:xfrm>
          <a:prstGeom prst="rect">
            <a:avLst/>
          </a:prstGeom>
        </p:spPr>
      </p:pic>
    </p:spTree>
    <p:extLst>
      <p:ext uri="{BB962C8B-B14F-4D97-AF65-F5344CB8AC3E}">
        <p14:creationId xmlns:p14="http://schemas.microsoft.com/office/powerpoint/2010/main" val="2286971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Reporting to internal and external stakeholders</a:t>
            </a:r>
            <a:endParaRPr lang="en-US" dirty="0"/>
          </a:p>
        </p:txBody>
      </p:sp>
      <p:sp>
        <p:nvSpPr>
          <p:cNvPr id="3" name="Content Placeholder 2"/>
          <p:cNvSpPr>
            <a:spLocks noGrp="1"/>
          </p:cNvSpPr>
          <p:nvPr>
            <p:ph idx="1"/>
          </p:nvPr>
        </p:nvSpPr>
        <p:spPr>
          <a:xfrm>
            <a:off x="680321" y="2336873"/>
            <a:ext cx="9613861" cy="1561359"/>
          </a:xfrm>
        </p:spPr>
        <p:txBody>
          <a:bodyPr/>
          <a:lstStyle/>
          <a:p>
            <a:r>
              <a:rPr lang="en-US" dirty="0"/>
              <a:t>When people co-create things, they usually feel that they have been heard, and their buy-in ensures positive engagement and accountability.</a:t>
            </a:r>
          </a:p>
          <a:p>
            <a:endParaRPr lang="en-US" dirty="0"/>
          </a:p>
        </p:txBody>
      </p:sp>
      <p:pic>
        <p:nvPicPr>
          <p:cNvPr id="4" name="Picture 3"/>
          <p:cNvPicPr>
            <a:picLocks noChangeAspect="1"/>
          </p:cNvPicPr>
          <p:nvPr/>
        </p:nvPicPr>
        <p:blipFill>
          <a:blip r:embed="rId2"/>
          <a:stretch>
            <a:fillRect/>
          </a:stretch>
        </p:blipFill>
        <p:spPr>
          <a:xfrm>
            <a:off x="4980322" y="3340769"/>
            <a:ext cx="7019925" cy="3352800"/>
          </a:xfrm>
          <a:prstGeom prst="rect">
            <a:avLst/>
          </a:prstGeom>
        </p:spPr>
      </p:pic>
    </p:spTree>
    <p:extLst>
      <p:ext uri="{BB962C8B-B14F-4D97-AF65-F5344CB8AC3E}">
        <p14:creationId xmlns:p14="http://schemas.microsoft.com/office/powerpoint/2010/main" val="32722215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Reporting to internal and external stakeholders</a:t>
            </a:r>
            <a:endParaRPr lang="en-US" dirty="0"/>
          </a:p>
        </p:txBody>
      </p:sp>
      <p:sp>
        <p:nvSpPr>
          <p:cNvPr id="3" name="Content Placeholder 2"/>
          <p:cNvSpPr>
            <a:spLocks noGrp="1"/>
          </p:cNvSpPr>
          <p:nvPr>
            <p:ph idx="1"/>
          </p:nvPr>
        </p:nvSpPr>
        <p:spPr>
          <a:xfrm>
            <a:off x="680321" y="2336873"/>
            <a:ext cx="9613861" cy="1874180"/>
          </a:xfrm>
        </p:spPr>
        <p:txBody>
          <a:bodyPr/>
          <a:lstStyle/>
          <a:p>
            <a:r>
              <a:rPr lang="en-US" dirty="0"/>
              <a:t>Effective communication in reporting ensures that those </a:t>
            </a:r>
            <a:r>
              <a:rPr lang="en-US" b="1" u="sng" dirty="0">
                <a:solidFill>
                  <a:srgbClr val="FFFF00"/>
                </a:solidFill>
              </a:rPr>
              <a:t>responsible</a:t>
            </a:r>
            <a:r>
              <a:rPr lang="en-US" dirty="0"/>
              <a:t> for implementing risk management actions </a:t>
            </a:r>
            <a:r>
              <a:rPr lang="en-US" b="1" dirty="0">
                <a:solidFill>
                  <a:srgbClr val="FFFF00"/>
                </a:solidFill>
              </a:rPr>
              <a:t>understand</a:t>
            </a:r>
            <a:r>
              <a:rPr lang="en-US" dirty="0"/>
              <a:t> the context and basis on which decisions are made, and the reasons why particular treatment options have been selected.</a:t>
            </a:r>
          </a:p>
          <a:p>
            <a:endParaRPr lang="en-US" dirty="0"/>
          </a:p>
        </p:txBody>
      </p:sp>
      <p:pic>
        <p:nvPicPr>
          <p:cNvPr id="4" name="Picture 3"/>
          <p:cNvPicPr>
            <a:picLocks noChangeAspect="1"/>
          </p:cNvPicPr>
          <p:nvPr/>
        </p:nvPicPr>
        <p:blipFill>
          <a:blip r:embed="rId2"/>
          <a:stretch>
            <a:fillRect/>
          </a:stretch>
        </p:blipFill>
        <p:spPr>
          <a:xfrm>
            <a:off x="7748337" y="3925965"/>
            <a:ext cx="4324099" cy="2932035"/>
          </a:xfrm>
          <a:prstGeom prst="rect">
            <a:avLst/>
          </a:prstGeom>
        </p:spPr>
      </p:pic>
      <p:pic>
        <p:nvPicPr>
          <p:cNvPr id="4098" name="Picture 2" descr="Image result for project ris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6264" y="4211053"/>
            <a:ext cx="3227638" cy="266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593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Risk ?</a:t>
            </a:r>
            <a:endParaRPr lang="en-US" dirty="0"/>
          </a:p>
        </p:txBody>
      </p:sp>
      <p:pic>
        <p:nvPicPr>
          <p:cNvPr id="3074" name="Picture 2" descr="Image result for project ri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2305" y="0"/>
            <a:ext cx="2169695" cy="216969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87816" y="2284121"/>
            <a:ext cx="2376581" cy="3534268"/>
            <a:chOff x="8044772" y="2424743"/>
            <a:chExt cx="2376581" cy="3534268"/>
          </a:xfrm>
        </p:grpSpPr>
        <p:pic>
          <p:nvPicPr>
            <p:cNvPr id="4" name="Picture 3"/>
            <p:cNvPicPr>
              <a:picLocks noChangeAspect="1"/>
            </p:cNvPicPr>
            <p:nvPr/>
          </p:nvPicPr>
          <p:blipFill>
            <a:blip r:embed="rId3"/>
            <a:stretch>
              <a:fillRect/>
            </a:stretch>
          </p:blipFill>
          <p:spPr>
            <a:xfrm>
              <a:off x="8180065" y="4116174"/>
              <a:ext cx="2241288" cy="1842837"/>
            </a:xfrm>
            <a:prstGeom prst="rect">
              <a:avLst/>
            </a:prstGeom>
          </p:spPr>
        </p:pic>
        <p:pic>
          <p:nvPicPr>
            <p:cNvPr id="3078" name="Picture 6" descr="Image result for wh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4772" y="2424743"/>
              <a:ext cx="2249410" cy="20807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429068" y="2284121"/>
            <a:ext cx="2795737" cy="3475725"/>
            <a:chOff x="3520842" y="2335411"/>
            <a:chExt cx="3932818" cy="3385605"/>
          </a:xfrm>
        </p:grpSpPr>
        <p:pic>
          <p:nvPicPr>
            <p:cNvPr id="6" name="Picture 5"/>
            <p:cNvPicPr>
              <a:picLocks noChangeAspect="1"/>
            </p:cNvPicPr>
            <p:nvPr/>
          </p:nvPicPr>
          <p:blipFill>
            <a:blip r:embed="rId5"/>
            <a:stretch>
              <a:fillRect/>
            </a:stretch>
          </p:blipFill>
          <p:spPr>
            <a:xfrm>
              <a:off x="3520842" y="3975552"/>
              <a:ext cx="3932818" cy="1745464"/>
            </a:xfrm>
            <a:prstGeom prst="rect">
              <a:avLst/>
            </a:prstGeom>
          </p:spPr>
        </p:pic>
        <p:pic>
          <p:nvPicPr>
            <p:cNvPr id="7" name="Picture 6"/>
            <p:cNvPicPr>
              <a:picLocks noChangeAspect="1"/>
            </p:cNvPicPr>
            <p:nvPr/>
          </p:nvPicPr>
          <p:blipFill>
            <a:blip r:embed="rId6"/>
            <a:stretch>
              <a:fillRect/>
            </a:stretch>
          </p:blipFill>
          <p:spPr>
            <a:xfrm>
              <a:off x="3546444" y="2335411"/>
              <a:ext cx="3907215" cy="1640141"/>
            </a:xfrm>
            <a:prstGeom prst="rect">
              <a:avLst/>
            </a:prstGeom>
          </p:spPr>
        </p:pic>
      </p:grpSp>
      <p:grpSp>
        <p:nvGrpSpPr>
          <p:cNvPr id="10" name="Group 9"/>
          <p:cNvGrpSpPr/>
          <p:nvPr/>
        </p:nvGrpSpPr>
        <p:grpSpPr>
          <a:xfrm>
            <a:off x="6916647" y="1960385"/>
            <a:ext cx="2274552" cy="3805657"/>
            <a:chOff x="6916647" y="1960385"/>
            <a:chExt cx="2274552" cy="3805657"/>
          </a:xfrm>
        </p:grpSpPr>
        <p:pic>
          <p:nvPicPr>
            <p:cNvPr id="9" name="Picture 8"/>
            <p:cNvPicPr>
              <a:picLocks noChangeAspect="1"/>
            </p:cNvPicPr>
            <p:nvPr/>
          </p:nvPicPr>
          <p:blipFill>
            <a:blip r:embed="rId7"/>
            <a:stretch>
              <a:fillRect/>
            </a:stretch>
          </p:blipFill>
          <p:spPr>
            <a:xfrm>
              <a:off x="6916647" y="3172876"/>
              <a:ext cx="2274552" cy="2593166"/>
            </a:xfrm>
            <a:prstGeom prst="rect">
              <a:avLst/>
            </a:prstGeom>
          </p:spPr>
        </p:pic>
        <p:pic>
          <p:nvPicPr>
            <p:cNvPr id="3080" name="Picture 8" descr="Image result for who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9575" y="1960385"/>
              <a:ext cx="1948696" cy="136408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204538" y="6056256"/>
            <a:ext cx="11863135" cy="373757"/>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07000"/>
              </a:lnSpc>
              <a:spcAft>
                <a:spcPts val="0"/>
              </a:spcAft>
            </a:pPr>
            <a:r>
              <a:rPr lang="en-US" b="1" dirty="0">
                <a:solidFill>
                  <a:srgbClr val="FF0000"/>
                </a:solidFill>
                <a:latin typeface="Arial" panose="020B0604020202020204" pitchFamily="34" charset="0"/>
                <a:ea typeface="Times New Roman" panose="02020603050405020304" pitchFamily="18" charset="0"/>
                <a:cs typeface="Arial" panose="020B0604020202020204" pitchFamily="34" charset="0"/>
              </a:rPr>
              <a:t>We cannot send hundreds of risk response and mitigation update activities to all stakeholders every week. </a:t>
            </a:r>
            <a:endPar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9847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 information would enable effective risk reporting</a:t>
            </a:r>
            <a:r>
              <a:rPr lang="en-US" dirty="0" smtClean="0"/>
              <a:t>?</a:t>
            </a:r>
            <a:endParaRPr lang="en-US" dirty="0"/>
          </a:p>
        </p:txBody>
      </p:sp>
      <p:pic>
        <p:nvPicPr>
          <p:cNvPr id="4" name="Picture 3"/>
          <p:cNvPicPr>
            <a:picLocks noChangeAspect="1"/>
          </p:cNvPicPr>
          <p:nvPr/>
        </p:nvPicPr>
        <p:blipFill>
          <a:blip r:embed="rId2"/>
          <a:stretch>
            <a:fillRect/>
          </a:stretch>
        </p:blipFill>
        <p:spPr>
          <a:xfrm>
            <a:off x="680321" y="2227095"/>
            <a:ext cx="10477500" cy="4352925"/>
          </a:xfrm>
          <a:prstGeom prst="rect">
            <a:avLst/>
          </a:prstGeom>
        </p:spPr>
      </p:pic>
    </p:spTree>
    <p:extLst>
      <p:ext uri="{BB962C8B-B14F-4D97-AF65-F5344CB8AC3E}">
        <p14:creationId xmlns:p14="http://schemas.microsoft.com/office/powerpoint/2010/main" val="178572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Internal </a:t>
            </a:r>
            <a:r>
              <a:rPr lang="en-US" b="1" dirty="0" smtClean="0"/>
              <a:t>stakeholders</a:t>
            </a:r>
            <a:endParaRPr lang="en-US" dirty="0"/>
          </a:p>
        </p:txBody>
      </p:sp>
      <p:pic>
        <p:nvPicPr>
          <p:cNvPr id="5122" name="Picture 2" descr="Image result for project mana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892" y="3765883"/>
            <a:ext cx="6389750" cy="28691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organ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43" y="4118295"/>
            <a:ext cx="4710724" cy="25166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294182" y="3095219"/>
            <a:ext cx="1249766" cy="923330"/>
          </a:xfrm>
          <a:prstGeom prst="rect">
            <a:avLst/>
          </a:prstGeom>
          <a:noFill/>
        </p:spPr>
        <p:txBody>
          <a:bodyPr wrap="none" lIns="91440" tIns="45720" rIns="91440" bIns="45720">
            <a:spAutoFit/>
          </a:bodyPr>
          <a:lstStyle/>
          <a:p>
            <a:pPr algn="ctr"/>
            <a:r>
              <a:rPr lang="en-US" sz="5400" b="0" cap="none" spc="0" dirty="0" smtClean="0">
                <a:ln w="0"/>
                <a:effectLst>
                  <a:outerShdw blurRad="38100" dist="25400" dir="5400000" algn="ctr" rotWithShape="0">
                    <a:srgbClr val="6E747A">
                      <a:alpha val="43000"/>
                    </a:srgbClr>
                  </a:outerShdw>
                </a:effectLst>
              </a:rPr>
              <a:t>You</a:t>
            </a:r>
            <a:endParaRPr lang="en-US" sz="5400" b="0" cap="none" spc="0" dirty="0">
              <a:ln w="0"/>
              <a:effectLst>
                <a:outerShdw blurRad="38100" dist="25400" dir="5400000" algn="ctr" rotWithShape="0">
                  <a:srgbClr val="6E747A">
                    <a:alpha val="43000"/>
                  </a:srgbClr>
                </a:outerShdw>
              </a:effectLst>
            </a:endParaRPr>
          </a:p>
        </p:txBody>
      </p:sp>
      <p:sp>
        <p:nvSpPr>
          <p:cNvPr id="7" name="Rectangle 6"/>
          <p:cNvSpPr/>
          <p:nvPr/>
        </p:nvSpPr>
        <p:spPr>
          <a:xfrm>
            <a:off x="5665892" y="3099683"/>
            <a:ext cx="3319242" cy="923330"/>
          </a:xfrm>
          <a:prstGeom prst="rect">
            <a:avLst/>
          </a:prstGeom>
          <a:noFill/>
        </p:spPr>
        <p:txBody>
          <a:bodyPr wrap="none" lIns="91440" tIns="45720" rIns="91440" bIns="45720">
            <a:spAutoFit/>
          </a:bodyPr>
          <a:lstStyle/>
          <a:p>
            <a:pPr algn="ctr"/>
            <a:r>
              <a:rPr lang="en-US" sz="5400" b="0" cap="none" spc="0" dirty="0" smtClean="0">
                <a:ln w="0"/>
                <a:effectLst>
                  <a:outerShdw blurRad="38100" dist="25400" dir="5400000" algn="ctr" rotWithShape="0">
                    <a:srgbClr val="6E747A">
                      <a:alpha val="43000"/>
                    </a:srgbClr>
                  </a:outerShdw>
                </a:effectLst>
              </a:rPr>
              <a:t>Your team</a:t>
            </a:r>
            <a:endParaRPr lang="en-US" sz="5400" b="0" cap="none" spc="0" dirty="0">
              <a:ln w="0"/>
              <a:effectLst>
                <a:outerShdw blurRad="38100" dist="25400" dir="5400000" algn="ctr" rotWithShape="0">
                  <a:srgbClr val="6E747A">
                    <a:alpha val="43000"/>
                  </a:srgbClr>
                </a:outerShdw>
              </a:effectLst>
            </a:endParaRPr>
          </a:p>
        </p:txBody>
      </p:sp>
      <p:sp>
        <p:nvSpPr>
          <p:cNvPr id="8" name="Rectangle 7"/>
          <p:cNvSpPr/>
          <p:nvPr/>
        </p:nvSpPr>
        <p:spPr>
          <a:xfrm>
            <a:off x="967374" y="2710245"/>
            <a:ext cx="3256020" cy="1323439"/>
          </a:xfrm>
          <a:prstGeom prst="rect">
            <a:avLst/>
          </a:prstGeom>
          <a:noFill/>
        </p:spPr>
        <p:txBody>
          <a:bodyPr wrap="none" lIns="91440" tIns="45720" rIns="91440" bIns="45720">
            <a:spAutoFit/>
          </a:bodyPr>
          <a:lstStyle/>
          <a:p>
            <a:pPr algn="ctr"/>
            <a:r>
              <a:rPr lang="en-US" sz="4000" b="0" cap="none" spc="0" dirty="0" smtClean="0">
                <a:ln w="0"/>
                <a:effectLst>
                  <a:outerShdw blurRad="38100" dist="25400" dir="5400000" algn="ctr" rotWithShape="0">
                    <a:srgbClr val="6E747A">
                      <a:alpha val="43000"/>
                    </a:srgbClr>
                  </a:outerShdw>
                </a:effectLst>
              </a:rPr>
              <a:t>Organization </a:t>
            </a:r>
          </a:p>
          <a:p>
            <a:pPr algn="ctr"/>
            <a:r>
              <a:rPr lang="en-US" sz="4000" b="0" cap="none" spc="0" dirty="0" smtClean="0">
                <a:ln w="0"/>
                <a:effectLst>
                  <a:outerShdw blurRad="38100" dist="25400" dir="5400000" algn="ctr" rotWithShape="0">
                    <a:srgbClr val="6E747A">
                      <a:alpha val="43000"/>
                    </a:srgbClr>
                  </a:outerShdw>
                </a:effectLst>
              </a:rPr>
              <a:t>Structure</a:t>
            </a:r>
            <a:endParaRPr lang="en-US" sz="4000" b="0" cap="none" spc="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3012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4"/>
                                        </p:tgtEl>
                                        <p:attrNameLst>
                                          <p:attrName>style.visibility</p:attrName>
                                        </p:attrNameLst>
                                      </p:cBhvr>
                                      <p:to>
                                        <p:strVal val="visible"/>
                                      </p:to>
                                    </p:set>
                                    <p:anim calcmode="lin" valueType="num">
                                      <p:cBhvr additive="base">
                                        <p:cTn id="25" dur="500" fill="hold"/>
                                        <p:tgtEl>
                                          <p:spTgt spid="5124"/>
                                        </p:tgtEl>
                                        <p:attrNameLst>
                                          <p:attrName>ppt_x</p:attrName>
                                        </p:attrNameLst>
                                      </p:cBhvr>
                                      <p:tavLst>
                                        <p:tav tm="0">
                                          <p:val>
                                            <p:strVal val="#ppt_x"/>
                                          </p:val>
                                        </p:tav>
                                        <p:tav tm="100000">
                                          <p:val>
                                            <p:strVal val="#ppt_x"/>
                                          </p:val>
                                        </p:tav>
                                      </p:tavLst>
                                    </p:anim>
                                    <p:anim calcmode="lin" valueType="num">
                                      <p:cBhvr additive="base">
                                        <p:cTn id="26" dur="500" fill="hold"/>
                                        <p:tgtEl>
                                          <p:spTgt spid="5124"/>
                                        </p:tgtEl>
                                        <p:attrNameLst>
                                          <p:attrName>ppt_y</p:attrName>
                                        </p:attrNameLst>
                                      </p:cBhvr>
                                      <p:tavLst>
                                        <p:tav tm="0">
                                          <p:val>
                                            <p:strVal val="1+#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Internal stakeholders</a:t>
            </a:r>
            <a:endParaRPr lang="en-US" dirty="0"/>
          </a:p>
        </p:txBody>
      </p:sp>
      <p:sp>
        <p:nvSpPr>
          <p:cNvPr id="3" name="Content Placeholder 2"/>
          <p:cNvSpPr>
            <a:spLocks noGrp="1"/>
          </p:cNvSpPr>
          <p:nvPr>
            <p:ph idx="1"/>
          </p:nvPr>
        </p:nvSpPr>
        <p:spPr>
          <a:xfrm>
            <a:off x="680322" y="2336873"/>
            <a:ext cx="5515942" cy="2969053"/>
          </a:xfrm>
        </p:spPr>
        <p:txBody>
          <a:bodyPr/>
          <a:lstStyle/>
          <a:p>
            <a:r>
              <a:rPr lang="en-US" dirty="0"/>
              <a:t>A structured process of communication and reporting needs to be in place to ensure that communication takes place regularly. </a:t>
            </a:r>
          </a:p>
        </p:txBody>
      </p:sp>
      <p:pic>
        <p:nvPicPr>
          <p:cNvPr id="6" name="Picture 5"/>
          <p:cNvPicPr>
            <a:picLocks noChangeAspect="1"/>
          </p:cNvPicPr>
          <p:nvPr/>
        </p:nvPicPr>
        <p:blipFill>
          <a:blip r:embed="rId2"/>
          <a:stretch>
            <a:fillRect/>
          </a:stretch>
        </p:blipFill>
        <p:spPr>
          <a:xfrm>
            <a:off x="5988098" y="2466474"/>
            <a:ext cx="6203902" cy="4391526"/>
          </a:xfrm>
          <a:prstGeom prst="rect">
            <a:avLst/>
          </a:prstGeom>
        </p:spPr>
      </p:pic>
    </p:spTree>
    <p:extLst>
      <p:ext uri="{BB962C8B-B14F-4D97-AF65-F5344CB8AC3E}">
        <p14:creationId xmlns:p14="http://schemas.microsoft.com/office/powerpoint/2010/main" val="2076606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Internal stakeholders</a:t>
            </a:r>
            <a:endParaRPr lang="en-US" dirty="0"/>
          </a:p>
        </p:txBody>
      </p:sp>
      <p:sp>
        <p:nvSpPr>
          <p:cNvPr id="3" name="Content Placeholder 2"/>
          <p:cNvSpPr>
            <a:spLocks noGrp="1"/>
          </p:cNvSpPr>
          <p:nvPr>
            <p:ph idx="1"/>
          </p:nvPr>
        </p:nvSpPr>
        <p:spPr>
          <a:xfrm>
            <a:off x="680322" y="2336873"/>
            <a:ext cx="5985174" cy="3101401"/>
          </a:xfrm>
        </p:spPr>
        <p:txBody>
          <a:bodyPr/>
          <a:lstStyle/>
          <a:p>
            <a:r>
              <a:rPr lang="en-US" dirty="0"/>
              <a:t>A</a:t>
            </a:r>
            <a:r>
              <a:rPr lang="en-US" dirty="0" smtClean="0"/>
              <a:t> </a:t>
            </a:r>
            <a:r>
              <a:rPr lang="en-US" b="1" u="sng" dirty="0">
                <a:solidFill>
                  <a:srgbClr val="FFFF00"/>
                </a:solidFill>
              </a:rPr>
              <a:t>reporting structure </a:t>
            </a:r>
            <a:r>
              <a:rPr lang="en-US" dirty="0"/>
              <a:t>ensures that all internal stakeholders are informed and up to date on risks and risk treatment throughout the project lifecycle.</a:t>
            </a:r>
          </a:p>
          <a:p>
            <a:endParaRPr lang="en-US" dirty="0"/>
          </a:p>
        </p:txBody>
      </p:sp>
      <p:pic>
        <p:nvPicPr>
          <p:cNvPr id="7170" name="Picture 2" descr="Image result for commun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8316" y="2032492"/>
            <a:ext cx="4929104" cy="46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76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Stakeholders:</a:t>
            </a:r>
            <a:endParaRPr lang="en-US" dirty="0"/>
          </a:p>
        </p:txBody>
      </p:sp>
      <p:sp>
        <p:nvSpPr>
          <p:cNvPr id="3" name="Content Placeholder 2"/>
          <p:cNvSpPr>
            <a:spLocks noGrp="1"/>
          </p:cNvSpPr>
          <p:nvPr>
            <p:ph idx="1"/>
          </p:nvPr>
        </p:nvSpPr>
        <p:spPr>
          <a:xfrm>
            <a:off x="680321" y="2336873"/>
            <a:ext cx="5324467" cy="3599316"/>
          </a:xfrm>
        </p:spPr>
        <p:txBody>
          <a:bodyPr/>
          <a:lstStyle/>
          <a:p>
            <a:r>
              <a:rPr lang="en-US" dirty="0"/>
              <a:t>Y</a:t>
            </a:r>
            <a:r>
              <a:rPr lang="en-US" dirty="0" smtClean="0"/>
              <a:t>ou </a:t>
            </a:r>
            <a:r>
              <a:rPr lang="en-US" dirty="0"/>
              <a:t>also have the responsibility of reporting to your external stakeholders or agencies that are involved in or have an interest in your </a:t>
            </a:r>
            <a:r>
              <a:rPr lang="en-US" dirty="0" smtClean="0"/>
              <a:t>project.</a:t>
            </a:r>
          </a:p>
          <a:p>
            <a:r>
              <a:rPr lang="en-US" dirty="0"/>
              <a:t>External reporting </a:t>
            </a:r>
            <a:r>
              <a:rPr lang="en-US" dirty="0" smtClean="0"/>
              <a:t>should </a:t>
            </a:r>
            <a:r>
              <a:rPr lang="en-US" dirty="0"/>
              <a:t>follow a formal structured approach.</a:t>
            </a:r>
          </a:p>
        </p:txBody>
      </p:sp>
      <p:pic>
        <p:nvPicPr>
          <p:cNvPr id="4" name="Picture 3"/>
          <p:cNvPicPr>
            <a:picLocks noChangeAspect="1"/>
          </p:cNvPicPr>
          <p:nvPr/>
        </p:nvPicPr>
        <p:blipFill>
          <a:blip r:embed="rId2"/>
          <a:stretch>
            <a:fillRect/>
          </a:stretch>
        </p:blipFill>
        <p:spPr>
          <a:xfrm>
            <a:off x="6004788" y="2355923"/>
            <a:ext cx="6187212" cy="4502077"/>
          </a:xfrm>
          <a:prstGeom prst="rect">
            <a:avLst/>
          </a:prstGeom>
        </p:spPr>
      </p:pic>
    </p:spTree>
    <p:extLst>
      <p:ext uri="{BB962C8B-B14F-4D97-AF65-F5344CB8AC3E}">
        <p14:creationId xmlns:p14="http://schemas.microsoft.com/office/powerpoint/2010/main" val="313480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Data:</a:t>
            </a:r>
            <a:endParaRPr lang="en-US" dirty="0"/>
          </a:p>
        </p:txBody>
      </p:sp>
      <p:sp>
        <p:nvSpPr>
          <p:cNvPr id="3" name="Content Placeholder 2"/>
          <p:cNvSpPr>
            <a:spLocks noGrp="1"/>
          </p:cNvSpPr>
          <p:nvPr>
            <p:ph idx="1"/>
          </p:nvPr>
        </p:nvSpPr>
        <p:spPr>
          <a:xfrm>
            <a:off x="680321" y="2336873"/>
            <a:ext cx="6466437" cy="3599316"/>
          </a:xfrm>
        </p:spPr>
        <p:txBody>
          <a:bodyPr/>
          <a:lstStyle/>
          <a:p>
            <a:r>
              <a:rPr lang="en-US" dirty="0"/>
              <a:t>You would typically filter the information to external stakeholders based on their interest and influence in the project. </a:t>
            </a:r>
          </a:p>
        </p:txBody>
      </p:sp>
      <p:pic>
        <p:nvPicPr>
          <p:cNvPr id="4" name="Picture 3"/>
          <p:cNvPicPr>
            <a:picLocks noChangeAspect="1"/>
          </p:cNvPicPr>
          <p:nvPr/>
        </p:nvPicPr>
        <p:blipFill>
          <a:blip r:embed="rId2"/>
          <a:stretch>
            <a:fillRect/>
          </a:stretch>
        </p:blipFill>
        <p:spPr>
          <a:xfrm>
            <a:off x="7243011" y="2093331"/>
            <a:ext cx="4734175" cy="4764669"/>
          </a:xfrm>
          <a:prstGeom prst="rect">
            <a:avLst/>
          </a:prstGeom>
        </p:spPr>
      </p:pic>
    </p:spTree>
    <p:extLst>
      <p:ext uri="{BB962C8B-B14F-4D97-AF65-F5344CB8AC3E}">
        <p14:creationId xmlns:p14="http://schemas.microsoft.com/office/powerpoint/2010/main" val="3958543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8209" y="246743"/>
            <a:ext cx="4395755" cy="769441"/>
          </a:xfrm>
          <a:prstGeom prst="rect">
            <a:avLst/>
          </a:prstGeom>
          <a:noFill/>
        </p:spPr>
        <p:txBody>
          <a:bodyPr wrap="none" lIns="91440" tIns="45720" rIns="91440" bIns="45720">
            <a:spAutoFit/>
          </a:bodyPr>
          <a:lstStyle/>
          <a:p>
            <a:pPr algn="ctr"/>
            <a:r>
              <a:rPr lang="en-US" sz="4400" dirty="0" smtClean="0">
                <a:ln w="0"/>
                <a:effectLst>
                  <a:outerShdw blurRad="38100" dist="25400" dir="5400000" algn="ctr" rotWithShape="0">
                    <a:srgbClr val="6E747A">
                      <a:alpha val="43000"/>
                    </a:srgbClr>
                  </a:outerShdw>
                </a:effectLst>
              </a:rPr>
              <a:t>Module Contents</a:t>
            </a:r>
            <a:endParaRPr lang="en-US" sz="4400" dirty="0">
              <a:ln w="0"/>
              <a:effectLst>
                <a:outerShdw blurRad="38100" dist="25400" dir="5400000" algn="ctr" rotWithShape="0">
                  <a:srgbClr val="6E747A">
                    <a:alpha val="43000"/>
                  </a:srgbClr>
                </a:outerShdw>
              </a:effectLst>
            </a:endParaRPr>
          </a:p>
        </p:txBody>
      </p:sp>
      <p:sp>
        <p:nvSpPr>
          <p:cNvPr id="4" name="Rectangle 3"/>
          <p:cNvSpPr/>
          <p:nvPr/>
        </p:nvSpPr>
        <p:spPr>
          <a:xfrm>
            <a:off x="273133" y="1154452"/>
            <a:ext cx="11918867" cy="324486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457200" lvl="0" indent="-457200">
              <a:lnSpc>
                <a:spcPct val="150000"/>
              </a:lnSpc>
              <a:buFont typeface="+mj-lt"/>
              <a:buAutoNum type="arabicPeriod"/>
            </a:pPr>
            <a:r>
              <a:rPr lang="en-US" sz="2800" dirty="0"/>
              <a:t>Communication and reporting</a:t>
            </a:r>
          </a:p>
          <a:p>
            <a:pPr marL="457200" lvl="0" indent="-457200">
              <a:lnSpc>
                <a:spcPct val="150000"/>
              </a:lnSpc>
              <a:buFont typeface="+mj-lt"/>
              <a:buAutoNum type="arabicPeriod"/>
            </a:pPr>
            <a:r>
              <a:rPr lang="en-US" sz="2800" dirty="0"/>
              <a:t>Monitor and review</a:t>
            </a:r>
          </a:p>
          <a:p>
            <a:pPr marL="457200" lvl="0" indent="-457200">
              <a:lnSpc>
                <a:spcPct val="150000"/>
              </a:lnSpc>
              <a:buFont typeface="+mj-lt"/>
              <a:buAutoNum type="arabicPeriod"/>
            </a:pPr>
            <a:r>
              <a:rPr lang="en-US" sz="2800" dirty="0"/>
              <a:t>Discussion: Risk monitor and review</a:t>
            </a:r>
          </a:p>
          <a:p>
            <a:pPr marL="457200" lvl="0" indent="-457200">
              <a:lnSpc>
                <a:spcPct val="150000"/>
              </a:lnSpc>
              <a:buFont typeface="+mj-lt"/>
              <a:buAutoNum type="arabicPeriod"/>
            </a:pPr>
            <a:r>
              <a:rPr lang="en-US" sz="2800" dirty="0"/>
              <a:t>FAQs</a:t>
            </a:r>
          </a:p>
          <a:p>
            <a:pPr marL="457200" lvl="0" indent="-457200">
              <a:lnSpc>
                <a:spcPct val="150000"/>
              </a:lnSpc>
              <a:buFont typeface="+mj-lt"/>
              <a:buAutoNum type="arabicPeriod"/>
            </a:pPr>
            <a:r>
              <a:rPr lang="en-US" sz="2800" dirty="0"/>
              <a:t>Course summary</a:t>
            </a:r>
          </a:p>
        </p:txBody>
      </p:sp>
    </p:spTree>
    <p:extLst>
      <p:ext uri="{BB962C8B-B14F-4D97-AF65-F5344CB8AC3E}">
        <p14:creationId xmlns:p14="http://schemas.microsoft.com/office/powerpoint/2010/main" val="152077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a:t>f</a:t>
            </a:r>
            <a:r>
              <a:rPr lang="en-US" dirty="0" smtClean="0"/>
              <a:t>ormal </a:t>
            </a:r>
            <a:r>
              <a:rPr lang="en-US" dirty="0"/>
              <a:t>and frequent risk reporting to your stakeholders </a:t>
            </a:r>
            <a:r>
              <a:rPr lang="en-US" dirty="0" smtClean="0"/>
              <a:t>?</a:t>
            </a:r>
            <a:endParaRPr lang="en-US" dirty="0"/>
          </a:p>
        </p:txBody>
      </p:sp>
      <p:sp>
        <p:nvSpPr>
          <p:cNvPr id="3" name="Content Placeholder 2"/>
          <p:cNvSpPr>
            <a:spLocks noGrp="1"/>
          </p:cNvSpPr>
          <p:nvPr>
            <p:ph idx="1"/>
          </p:nvPr>
        </p:nvSpPr>
        <p:spPr>
          <a:xfrm>
            <a:off x="680322" y="2336873"/>
            <a:ext cx="5682378" cy="3354064"/>
          </a:xfrm>
        </p:spPr>
        <p:txBody>
          <a:bodyPr>
            <a:normAutofit/>
          </a:bodyPr>
          <a:lstStyle/>
          <a:p>
            <a:pPr marL="457200" indent="-457200">
              <a:buFont typeface="+mj-lt"/>
              <a:buAutoNum type="arabicPeriod"/>
            </a:pPr>
            <a:r>
              <a:rPr lang="en-US" sz="2800" dirty="0"/>
              <a:t>D</a:t>
            </a:r>
            <a:r>
              <a:rPr lang="en-US" sz="2800" dirty="0" smtClean="0"/>
              <a:t>emonstrate </a:t>
            </a:r>
            <a:r>
              <a:rPr lang="en-US" sz="2800" dirty="0"/>
              <a:t>the effectiveness of your risk management </a:t>
            </a:r>
            <a:r>
              <a:rPr lang="en-US" sz="2800" dirty="0" smtClean="0"/>
              <a:t>processes.</a:t>
            </a:r>
          </a:p>
          <a:p>
            <a:pPr marL="457200" indent="-457200">
              <a:buFont typeface="+mj-lt"/>
              <a:buAutoNum type="arabicPeriod"/>
            </a:pPr>
            <a:r>
              <a:rPr lang="en-US" sz="2800" dirty="0" smtClean="0"/>
              <a:t>Raising their level </a:t>
            </a:r>
            <a:r>
              <a:rPr lang="en-US" sz="2800" dirty="0"/>
              <a:t>of confidence in the organization.</a:t>
            </a:r>
          </a:p>
          <a:p>
            <a:pPr marL="457200" indent="-457200">
              <a:buFont typeface="+mj-lt"/>
              <a:buAutoNum type="arabicPeriod"/>
            </a:pPr>
            <a:endParaRPr lang="en-US" sz="2800" dirty="0"/>
          </a:p>
        </p:txBody>
      </p:sp>
      <p:pic>
        <p:nvPicPr>
          <p:cNvPr id="1026" name="Picture 2" descr="Image result for confid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2283985"/>
            <a:ext cx="5829300"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301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Reporting structure: </a:t>
            </a:r>
            <a:endParaRPr lang="en-US" dirty="0"/>
          </a:p>
        </p:txBody>
      </p:sp>
      <p:pic>
        <p:nvPicPr>
          <p:cNvPr id="4" name="Picture 3"/>
          <p:cNvPicPr>
            <a:picLocks noChangeAspect="1"/>
          </p:cNvPicPr>
          <p:nvPr/>
        </p:nvPicPr>
        <p:blipFill>
          <a:blip r:embed="rId2"/>
          <a:stretch>
            <a:fillRect/>
          </a:stretch>
        </p:blipFill>
        <p:spPr>
          <a:xfrm>
            <a:off x="2827421" y="2132550"/>
            <a:ext cx="8388767" cy="4191047"/>
          </a:xfrm>
          <a:prstGeom prst="rect">
            <a:avLst/>
          </a:prstGeom>
        </p:spPr>
      </p:pic>
    </p:spTree>
    <p:extLst>
      <p:ext uri="{BB962C8B-B14F-4D97-AF65-F5344CB8AC3E}">
        <p14:creationId xmlns:p14="http://schemas.microsoft.com/office/powerpoint/2010/main" val="724545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evelop </a:t>
            </a:r>
            <a:r>
              <a:rPr lang="en-US" dirty="0"/>
              <a:t>a formal communication and reporting structure </a:t>
            </a:r>
          </a:p>
        </p:txBody>
      </p:sp>
      <p:sp>
        <p:nvSpPr>
          <p:cNvPr id="3" name="Content Placeholder 2"/>
          <p:cNvSpPr>
            <a:spLocks noGrp="1"/>
          </p:cNvSpPr>
          <p:nvPr>
            <p:ph idx="1"/>
          </p:nvPr>
        </p:nvSpPr>
        <p:spPr>
          <a:xfrm>
            <a:off x="680321" y="2103325"/>
            <a:ext cx="5010616" cy="674455"/>
          </a:xfrm>
        </p:spPr>
        <p:txBody>
          <a:bodyPr/>
          <a:lstStyle/>
          <a:p>
            <a:r>
              <a:rPr lang="en-US" dirty="0"/>
              <a:t>The structure will </a:t>
            </a:r>
            <a:r>
              <a:rPr lang="en-US" dirty="0" smtClean="0"/>
              <a:t>identify:</a:t>
            </a:r>
          </a:p>
        </p:txBody>
      </p:sp>
      <p:grpSp>
        <p:nvGrpSpPr>
          <p:cNvPr id="13" name="Group 12"/>
          <p:cNvGrpSpPr/>
          <p:nvPr/>
        </p:nvGrpSpPr>
        <p:grpSpPr>
          <a:xfrm>
            <a:off x="357554" y="2510983"/>
            <a:ext cx="3393878" cy="4115629"/>
            <a:chOff x="8115711" y="1563389"/>
            <a:chExt cx="3592635" cy="5060282"/>
          </a:xfrm>
        </p:grpSpPr>
        <p:pic>
          <p:nvPicPr>
            <p:cNvPr id="5" name="Picture 4"/>
            <p:cNvPicPr>
              <a:picLocks noChangeAspect="1"/>
            </p:cNvPicPr>
            <p:nvPr/>
          </p:nvPicPr>
          <p:blipFill>
            <a:blip r:embed="rId2"/>
            <a:stretch>
              <a:fillRect/>
            </a:stretch>
          </p:blipFill>
          <p:spPr>
            <a:xfrm>
              <a:off x="8369665" y="1563389"/>
              <a:ext cx="2971800" cy="3780452"/>
            </a:xfrm>
            <a:prstGeom prst="rect">
              <a:avLst/>
            </a:prstGeom>
          </p:spPr>
        </p:pic>
        <p:sp>
          <p:nvSpPr>
            <p:cNvPr id="7" name="Rectangle 6"/>
            <p:cNvSpPr/>
            <p:nvPr/>
          </p:nvSpPr>
          <p:spPr>
            <a:xfrm>
              <a:off x="8115711" y="4466678"/>
              <a:ext cx="3592635" cy="2156993"/>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Levels </a:t>
              </a:r>
              <a:r>
                <a:rPr lang="en-US" sz="5400" b="1" dirty="0">
                  <a:ln w="9525">
                    <a:solidFill>
                      <a:schemeClr val="bg1"/>
                    </a:solidFill>
                    <a:prstDash val="solid"/>
                  </a:ln>
                  <a:effectLst>
                    <a:outerShdw blurRad="12700" dist="38100" dir="2700000" algn="tl" rotWithShape="0">
                      <a:schemeClr val="bg1">
                        <a:lumMod val="50000"/>
                      </a:schemeClr>
                    </a:outerShdw>
                  </a:effectLst>
                </a:rPr>
                <a:t>of </a:t>
              </a:r>
              <a:r>
                <a:rPr lang="en-US" sz="5400" b="1" dirty="0" smtClean="0">
                  <a:ln w="9525">
                    <a:solidFill>
                      <a:schemeClr val="bg1"/>
                    </a:solidFill>
                    <a:prstDash val="solid"/>
                  </a:ln>
                  <a:effectLst>
                    <a:outerShdw blurRad="12700" dist="38100" dir="2700000" algn="tl" rotWithShape="0">
                      <a:schemeClr val="bg1">
                        <a:lumMod val="50000"/>
                      </a:schemeClr>
                    </a:outerShdw>
                  </a:effectLst>
                </a:rPr>
                <a:t/>
              </a:r>
              <a:br>
                <a:rPr lang="en-US" sz="5400" b="1" dirty="0" smtClean="0">
                  <a:ln w="9525">
                    <a:solidFill>
                      <a:schemeClr val="bg1"/>
                    </a:solidFill>
                    <a:prstDash val="solid"/>
                  </a:ln>
                  <a:effectLst>
                    <a:outerShdw blurRad="12700" dist="38100" dir="2700000" algn="tl" rotWithShape="0">
                      <a:schemeClr val="bg1">
                        <a:lumMod val="50000"/>
                      </a:schemeClr>
                    </a:outerShdw>
                  </a:effectLst>
                </a:rPr>
              </a:br>
              <a:r>
                <a:rPr lang="en-US" sz="5400" b="1" dirty="0" smtClean="0">
                  <a:ln w="9525">
                    <a:solidFill>
                      <a:schemeClr val="bg1"/>
                    </a:solidFill>
                    <a:prstDash val="solid"/>
                  </a:ln>
                  <a:effectLst>
                    <a:outerShdw blurRad="12700" dist="38100" dir="2700000" algn="tl" rotWithShape="0">
                      <a:schemeClr val="bg1">
                        <a:lumMod val="50000"/>
                      </a:schemeClr>
                    </a:outerShdw>
                  </a:effectLst>
                </a:rPr>
                <a:t>authority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grpSp>
        <p:nvGrpSpPr>
          <p:cNvPr id="12" name="Group 11"/>
          <p:cNvGrpSpPr/>
          <p:nvPr/>
        </p:nvGrpSpPr>
        <p:grpSpPr>
          <a:xfrm>
            <a:off x="3882298" y="2510982"/>
            <a:ext cx="4239018" cy="4115629"/>
            <a:chOff x="4327836" y="3011328"/>
            <a:chExt cx="5240192" cy="3666886"/>
          </a:xfrm>
        </p:grpSpPr>
        <p:pic>
          <p:nvPicPr>
            <p:cNvPr id="6" name="Picture 5"/>
            <p:cNvPicPr>
              <a:picLocks noChangeAspect="1"/>
            </p:cNvPicPr>
            <p:nvPr/>
          </p:nvPicPr>
          <p:blipFill>
            <a:blip r:embed="rId3"/>
            <a:stretch>
              <a:fillRect/>
            </a:stretch>
          </p:blipFill>
          <p:spPr>
            <a:xfrm>
              <a:off x="4746263" y="3011328"/>
              <a:ext cx="4352925" cy="3295650"/>
            </a:xfrm>
            <a:prstGeom prst="rect">
              <a:avLst/>
            </a:prstGeom>
          </p:spPr>
        </p:pic>
        <p:sp>
          <p:nvSpPr>
            <p:cNvPr id="9" name="Rectangle 8"/>
            <p:cNvSpPr/>
            <p:nvPr/>
          </p:nvSpPr>
          <p:spPr>
            <a:xfrm>
              <a:off x="4327836" y="5934670"/>
              <a:ext cx="5240192" cy="743544"/>
            </a:xfrm>
            <a:prstGeom prst="rect">
              <a:avLst/>
            </a:prstGeom>
            <a:noFill/>
          </p:spPr>
          <p:txBody>
            <a:bodyPr wrap="none" lIns="91440" tIns="45720" rIns="91440" bIns="45720">
              <a:spAutoFit/>
            </a:bodyPr>
            <a:lstStyle/>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Accountability</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grpSp>
        <p:nvGrpSpPr>
          <p:cNvPr id="11" name="Group 10"/>
          <p:cNvGrpSpPr/>
          <p:nvPr/>
        </p:nvGrpSpPr>
        <p:grpSpPr>
          <a:xfrm>
            <a:off x="8121316" y="2452593"/>
            <a:ext cx="3844404" cy="4174018"/>
            <a:chOff x="680321" y="3275376"/>
            <a:chExt cx="3509294" cy="3649513"/>
          </a:xfrm>
        </p:grpSpPr>
        <p:pic>
          <p:nvPicPr>
            <p:cNvPr id="2052" name="Picture 4" descr="Image result for responsibil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978" y="3275376"/>
              <a:ext cx="3151917" cy="315191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80321" y="6217003"/>
              <a:ext cx="3509294" cy="707886"/>
            </a:xfrm>
            <a:prstGeom prst="rect">
              <a:avLst/>
            </a:prstGeom>
            <a:noFill/>
          </p:spPr>
          <p:txBody>
            <a:bodyPr wrap="none" lIns="91440" tIns="45720" rIns="91440" bIns="45720">
              <a:spAutoFit/>
            </a:bodyPr>
            <a:lstStyle/>
            <a:p>
              <a:pPr algn="ctr"/>
              <a:r>
                <a:rPr lang="en-US" sz="4000" b="1" dirty="0" smtClean="0">
                  <a:ln w="9525">
                    <a:solidFill>
                      <a:schemeClr val="bg1"/>
                    </a:solidFill>
                    <a:prstDash val="solid"/>
                  </a:ln>
                  <a:effectLst>
                    <a:outerShdw blurRad="12700" dist="38100" dir="2700000" algn="tl" rotWithShape="0">
                      <a:schemeClr val="bg1">
                        <a:lumMod val="50000"/>
                      </a:schemeClr>
                    </a:outerShdw>
                  </a:effectLst>
                </a:rPr>
                <a:t>Responsibility</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spTree>
    <p:extLst>
      <p:ext uri="{BB962C8B-B14F-4D97-AF65-F5344CB8AC3E}">
        <p14:creationId xmlns:p14="http://schemas.microsoft.com/office/powerpoint/2010/main" val="234094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Structure:</a:t>
            </a:r>
            <a:endParaRPr lang="en-US" dirty="0"/>
          </a:p>
        </p:txBody>
      </p:sp>
      <p:grpSp>
        <p:nvGrpSpPr>
          <p:cNvPr id="16" name="Group 15"/>
          <p:cNvGrpSpPr/>
          <p:nvPr/>
        </p:nvGrpSpPr>
        <p:grpSpPr>
          <a:xfrm>
            <a:off x="9623767" y="2394284"/>
            <a:ext cx="2551772" cy="4463716"/>
            <a:chOff x="9021181" y="2644713"/>
            <a:chExt cx="2544588" cy="3980172"/>
          </a:xfrm>
        </p:grpSpPr>
        <p:pic>
          <p:nvPicPr>
            <p:cNvPr id="4" name="Picture 3"/>
            <p:cNvPicPr>
              <a:picLocks noChangeAspect="1"/>
            </p:cNvPicPr>
            <p:nvPr/>
          </p:nvPicPr>
          <p:blipFill>
            <a:blip r:embed="rId2"/>
            <a:stretch>
              <a:fillRect/>
            </a:stretch>
          </p:blipFill>
          <p:spPr>
            <a:xfrm>
              <a:off x="9021181" y="2644713"/>
              <a:ext cx="2544587" cy="1217922"/>
            </a:xfrm>
            <a:prstGeom prst="rect">
              <a:avLst/>
            </a:prstGeom>
          </p:spPr>
        </p:pic>
        <p:pic>
          <p:nvPicPr>
            <p:cNvPr id="5" name="Picture 4"/>
            <p:cNvPicPr>
              <a:picLocks noChangeAspect="1"/>
            </p:cNvPicPr>
            <p:nvPr/>
          </p:nvPicPr>
          <p:blipFill>
            <a:blip r:embed="rId3"/>
            <a:stretch>
              <a:fillRect/>
            </a:stretch>
          </p:blipFill>
          <p:spPr>
            <a:xfrm>
              <a:off x="9022594" y="3862635"/>
              <a:ext cx="2543175" cy="2762250"/>
            </a:xfrm>
            <a:prstGeom prst="rect">
              <a:avLst/>
            </a:prstGeom>
          </p:spPr>
        </p:pic>
      </p:grpSp>
      <p:grpSp>
        <p:nvGrpSpPr>
          <p:cNvPr id="13" name="Group 12"/>
          <p:cNvGrpSpPr/>
          <p:nvPr/>
        </p:nvGrpSpPr>
        <p:grpSpPr>
          <a:xfrm>
            <a:off x="168442" y="2394284"/>
            <a:ext cx="2591235" cy="4463716"/>
            <a:chOff x="680321" y="3124625"/>
            <a:chExt cx="1936297" cy="2871434"/>
          </a:xfrm>
        </p:grpSpPr>
        <p:pic>
          <p:nvPicPr>
            <p:cNvPr id="6" name="Picture 5"/>
            <p:cNvPicPr>
              <a:picLocks noChangeAspect="1"/>
            </p:cNvPicPr>
            <p:nvPr/>
          </p:nvPicPr>
          <p:blipFill>
            <a:blip r:embed="rId4"/>
            <a:stretch>
              <a:fillRect/>
            </a:stretch>
          </p:blipFill>
          <p:spPr>
            <a:xfrm>
              <a:off x="680322" y="3953300"/>
              <a:ext cx="1936296" cy="2042759"/>
            </a:xfrm>
            <a:prstGeom prst="rect">
              <a:avLst/>
            </a:prstGeom>
          </p:spPr>
        </p:pic>
        <p:pic>
          <p:nvPicPr>
            <p:cNvPr id="7" name="Picture 6"/>
            <p:cNvPicPr>
              <a:picLocks noChangeAspect="1"/>
            </p:cNvPicPr>
            <p:nvPr/>
          </p:nvPicPr>
          <p:blipFill>
            <a:blip r:embed="rId5"/>
            <a:stretch>
              <a:fillRect/>
            </a:stretch>
          </p:blipFill>
          <p:spPr>
            <a:xfrm>
              <a:off x="680321" y="3124625"/>
              <a:ext cx="1936297" cy="828675"/>
            </a:xfrm>
            <a:prstGeom prst="rect">
              <a:avLst/>
            </a:prstGeom>
          </p:spPr>
        </p:pic>
      </p:grpSp>
      <p:grpSp>
        <p:nvGrpSpPr>
          <p:cNvPr id="15" name="Group 14"/>
          <p:cNvGrpSpPr/>
          <p:nvPr/>
        </p:nvGrpSpPr>
        <p:grpSpPr>
          <a:xfrm>
            <a:off x="2759677" y="2394284"/>
            <a:ext cx="4652676" cy="4463716"/>
            <a:chOff x="3380514" y="3267020"/>
            <a:chExt cx="2457451" cy="2779382"/>
          </a:xfrm>
        </p:grpSpPr>
        <p:sp>
          <p:nvSpPr>
            <p:cNvPr id="14" name="Rectangle 13"/>
            <p:cNvSpPr/>
            <p:nvPr/>
          </p:nvSpPr>
          <p:spPr>
            <a:xfrm>
              <a:off x="3380515" y="3267020"/>
              <a:ext cx="2457450" cy="13125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a:off x="3380514" y="4579552"/>
              <a:ext cx="2457450" cy="1466850"/>
            </a:xfrm>
            <a:prstGeom prst="rect">
              <a:avLst/>
            </a:prstGeom>
          </p:spPr>
        </p:pic>
        <p:pic>
          <p:nvPicPr>
            <p:cNvPr id="9" name="Picture 8"/>
            <p:cNvPicPr>
              <a:picLocks noChangeAspect="1"/>
            </p:cNvPicPr>
            <p:nvPr/>
          </p:nvPicPr>
          <p:blipFill>
            <a:blip r:embed="rId7"/>
            <a:stretch>
              <a:fillRect/>
            </a:stretch>
          </p:blipFill>
          <p:spPr>
            <a:xfrm>
              <a:off x="3716648" y="3393707"/>
              <a:ext cx="1873966" cy="1357312"/>
            </a:xfrm>
            <a:prstGeom prst="rect">
              <a:avLst/>
            </a:prstGeom>
          </p:spPr>
        </p:pic>
      </p:grpSp>
      <p:grpSp>
        <p:nvGrpSpPr>
          <p:cNvPr id="12" name="Group 11"/>
          <p:cNvGrpSpPr/>
          <p:nvPr/>
        </p:nvGrpSpPr>
        <p:grpSpPr>
          <a:xfrm>
            <a:off x="7400319" y="2408872"/>
            <a:ext cx="2265109" cy="4463716"/>
            <a:chOff x="6561847" y="2402200"/>
            <a:chExt cx="2265109" cy="3644202"/>
          </a:xfrm>
        </p:grpSpPr>
        <p:pic>
          <p:nvPicPr>
            <p:cNvPr id="10" name="Picture 9"/>
            <p:cNvPicPr>
              <a:picLocks noChangeAspect="1"/>
            </p:cNvPicPr>
            <p:nvPr/>
          </p:nvPicPr>
          <p:blipFill>
            <a:blip r:embed="rId8"/>
            <a:stretch>
              <a:fillRect/>
            </a:stretch>
          </p:blipFill>
          <p:spPr>
            <a:xfrm>
              <a:off x="6581482" y="2402200"/>
              <a:ext cx="2200275" cy="1390650"/>
            </a:xfrm>
            <a:prstGeom prst="rect">
              <a:avLst/>
            </a:prstGeom>
          </p:spPr>
        </p:pic>
        <p:pic>
          <p:nvPicPr>
            <p:cNvPr id="11" name="Picture 10"/>
            <p:cNvPicPr>
              <a:picLocks noChangeAspect="1"/>
            </p:cNvPicPr>
            <p:nvPr/>
          </p:nvPicPr>
          <p:blipFill>
            <a:blip r:embed="rId9"/>
            <a:stretch>
              <a:fillRect/>
            </a:stretch>
          </p:blipFill>
          <p:spPr>
            <a:xfrm>
              <a:off x="6561847" y="3792850"/>
              <a:ext cx="2265109" cy="2253552"/>
            </a:xfrm>
            <a:prstGeom prst="rect">
              <a:avLst/>
            </a:prstGeom>
          </p:spPr>
        </p:pic>
      </p:grpSp>
    </p:spTree>
    <p:extLst>
      <p:ext uri="{BB962C8B-B14F-4D97-AF65-F5344CB8AC3E}">
        <p14:creationId xmlns:p14="http://schemas.microsoft.com/office/powerpoint/2010/main" val="40049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Communicating and reporting risk </a:t>
            </a:r>
            <a:r>
              <a:rPr lang="en-US" b="1" dirty="0" smtClean="0"/>
              <a:t>activities</a:t>
            </a:r>
            <a:endParaRPr lang="en-US" dirty="0"/>
          </a:p>
        </p:txBody>
      </p:sp>
      <p:sp>
        <p:nvSpPr>
          <p:cNvPr id="3" name="Content Placeholder 2"/>
          <p:cNvSpPr>
            <a:spLocks noGrp="1"/>
          </p:cNvSpPr>
          <p:nvPr>
            <p:ph idx="1"/>
          </p:nvPr>
        </p:nvSpPr>
        <p:spPr>
          <a:xfrm>
            <a:off x="307343" y="2234420"/>
            <a:ext cx="6310026" cy="2668264"/>
          </a:xfrm>
        </p:spPr>
        <p:txBody>
          <a:bodyPr/>
          <a:lstStyle/>
          <a:p>
            <a:r>
              <a:rPr lang="en-US" dirty="0"/>
              <a:t>As a project or risk manager it is worth reviewing the </a:t>
            </a:r>
            <a:r>
              <a:rPr lang="en-US" b="1" u="sng" dirty="0">
                <a:solidFill>
                  <a:srgbClr val="FFFF00"/>
                </a:solidFill>
              </a:rPr>
              <a:t>existing</a:t>
            </a:r>
            <a:r>
              <a:rPr lang="en-US" dirty="0"/>
              <a:t> communication procedures, and if necessary, developing your own project communication procedures to be fit for purpose.</a:t>
            </a:r>
          </a:p>
          <a:p>
            <a:endParaRPr lang="en-US" dirty="0"/>
          </a:p>
        </p:txBody>
      </p:sp>
      <p:pic>
        <p:nvPicPr>
          <p:cNvPr id="4" name="Picture 3"/>
          <p:cNvPicPr>
            <a:picLocks noChangeAspect="1"/>
          </p:cNvPicPr>
          <p:nvPr/>
        </p:nvPicPr>
        <p:blipFill>
          <a:blip r:embed="rId2"/>
          <a:stretch>
            <a:fillRect/>
          </a:stretch>
        </p:blipFill>
        <p:spPr>
          <a:xfrm>
            <a:off x="9035716" y="1997431"/>
            <a:ext cx="3070558" cy="1273320"/>
          </a:xfrm>
          <a:prstGeom prst="rect">
            <a:avLst/>
          </a:prstGeom>
        </p:spPr>
      </p:pic>
      <p:pic>
        <p:nvPicPr>
          <p:cNvPr id="5" name="Picture 4"/>
          <p:cNvPicPr>
            <a:picLocks noChangeAspect="1"/>
          </p:cNvPicPr>
          <p:nvPr/>
        </p:nvPicPr>
        <p:blipFill>
          <a:blip r:embed="rId3"/>
          <a:stretch>
            <a:fillRect/>
          </a:stretch>
        </p:blipFill>
        <p:spPr>
          <a:xfrm>
            <a:off x="5476874" y="3568552"/>
            <a:ext cx="6629400" cy="3133725"/>
          </a:xfrm>
          <a:prstGeom prst="rect">
            <a:avLst/>
          </a:prstGeom>
        </p:spPr>
      </p:pic>
    </p:spTree>
    <p:extLst>
      <p:ext uri="{BB962C8B-B14F-4D97-AF65-F5344CB8AC3E}">
        <p14:creationId xmlns:p14="http://schemas.microsoft.com/office/powerpoint/2010/main" val="9578878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hannels </a:t>
            </a:r>
            <a:r>
              <a:rPr lang="en-US" dirty="0"/>
              <a:t>of </a:t>
            </a:r>
            <a:r>
              <a:rPr lang="en-US" dirty="0" smtClean="0"/>
              <a:t>communicating:</a:t>
            </a:r>
            <a:endParaRPr lang="en-US" dirty="0"/>
          </a:p>
        </p:txBody>
      </p:sp>
      <p:grpSp>
        <p:nvGrpSpPr>
          <p:cNvPr id="3" name="Group 2"/>
          <p:cNvGrpSpPr/>
          <p:nvPr/>
        </p:nvGrpSpPr>
        <p:grpSpPr>
          <a:xfrm>
            <a:off x="2622883" y="2247897"/>
            <a:ext cx="6557212" cy="4381503"/>
            <a:chOff x="6979320" y="1651913"/>
            <a:chExt cx="4724400" cy="3632361"/>
          </a:xfrm>
        </p:grpSpPr>
        <p:pic>
          <p:nvPicPr>
            <p:cNvPr id="10" name="Picture 9"/>
            <p:cNvPicPr>
              <a:picLocks noChangeAspect="1"/>
            </p:cNvPicPr>
            <p:nvPr/>
          </p:nvPicPr>
          <p:blipFill>
            <a:blip r:embed="rId2"/>
            <a:stretch>
              <a:fillRect/>
            </a:stretch>
          </p:blipFill>
          <p:spPr>
            <a:xfrm>
              <a:off x="6979320" y="4607999"/>
              <a:ext cx="4724400" cy="676275"/>
            </a:xfrm>
            <a:prstGeom prst="rect">
              <a:avLst/>
            </a:prstGeom>
          </p:spPr>
        </p:pic>
        <p:pic>
          <p:nvPicPr>
            <p:cNvPr id="12" name="Picture 11"/>
            <p:cNvPicPr>
              <a:picLocks noChangeAspect="1"/>
            </p:cNvPicPr>
            <p:nvPr/>
          </p:nvPicPr>
          <p:blipFill>
            <a:blip r:embed="rId3"/>
            <a:stretch>
              <a:fillRect/>
            </a:stretch>
          </p:blipFill>
          <p:spPr>
            <a:xfrm>
              <a:off x="6979320" y="1651913"/>
              <a:ext cx="4724400" cy="2956086"/>
            </a:xfrm>
            <a:prstGeom prst="rect">
              <a:avLst/>
            </a:prstGeom>
          </p:spPr>
        </p:pic>
      </p:grpSp>
    </p:spTree>
    <p:extLst>
      <p:ext uri="{BB962C8B-B14F-4D97-AF65-F5344CB8AC3E}">
        <p14:creationId xmlns:p14="http://schemas.microsoft.com/office/powerpoint/2010/main" val="6617202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hannels </a:t>
            </a:r>
            <a:r>
              <a:rPr lang="en-US" dirty="0"/>
              <a:t>of </a:t>
            </a:r>
            <a:r>
              <a:rPr lang="en-US" dirty="0" smtClean="0"/>
              <a:t>communicating:</a:t>
            </a:r>
            <a:endParaRPr lang="en-US" dirty="0"/>
          </a:p>
        </p:txBody>
      </p:sp>
      <p:grpSp>
        <p:nvGrpSpPr>
          <p:cNvPr id="14" name="Group 13"/>
          <p:cNvGrpSpPr/>
          <p:nvPr/>
        </p:nvGrpSpPr>
        <p:grpSpPr>
          <a:xfrm>
            <a:off x="1597583" y="2008334"/>
            <a:ext cx="8417273" cy="4823011"/>
            <a:chOff x="680320" y="2075699"/>
            <a:chExt cx="5248924" cy="3838389"/>
          </a:xfrm>
        </p:grpSpPr>
        <p:pic>
          <p:nvPicPr>
            <p:cNvPr id="11" name="Picture 10"/>
            <p:cNvPicPr>
              <a:picLocks noChangeAspect="1"/>
            </p:cNvPicPr>
            <p:nvPr/>
          </p:nvPicPr>
          <p:blipFill>
            <a:blip r:embed="rId2"/>
            <a:stretch>
              <a:fillRect/>
            </a:stretch>
          </p:blipFill>
          <p:spPr>
            <a:xfrm>
              <a:off x="680320" y="5041233"/>
              <a:ext cx="5248923" cy="872855"/>
            </a:xfrm>
            <a:prstGeom prst="rect">
              <a:avLst/>
            </a:prstGeom>
          </p:spPr>
        </p:pic>
        <p:pic>
          <p:nvPicPr>
            <p:cNvPr id="13" name="Picture 12"/>
            <p:cNvPicPr>
              <a:picLocks noChangeAspect="1"/>
            </p:cNvPicPr>
            <p:nvPr/>
          </p:nvPicPr>
          <p:blipFill>
            <a:blip r:embed="rId3"/>
            <a:stretch>
              <a:fillRect/>
            </a:stretch>
          </p:blipFill>
          <p:spPr>
            <a:xfrm>
              <a:off x="680321" y="2075699"/>
              <a:ext cx="5248923" cy="2965534"/>
            </a:xfrm>
            <a:prstGeom prst="rect">
              <a:avLst/>
            </a:prstGeom>
          </p:spPr>
        </p:pic>
      </p:grpSp>
    </p:spTree>
    <p:extLst>
      <p:ext uri="{BB962C8B-B14F-4D97-AF65-F5344CB8AC3E}">
        <p14:creationId xmlns:p14="http://schemas.microsoft.com/office/powerpoint/2010/main" val="1731380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hannels </a:t>
            </a:r>
            <a:r>
              <a:rPr lang="en-US" dirty="0"/>
              <a:t>of </a:t>
            </a:r>
            <a:r>
              <a:rPr lang="en-US" dirty="0" smtClean="0"/>
              <a:t>communicating:</a:t>
            </a:r>
            <a:endParaRPr lang="en-US" dirty="0"/>
          </a:p>
        </p:txBody>
      </p:sp>
      <p:grpSp>
        <p:nvGrpSpPr>
          <p:cNvPr id="6" name="Group 5"/>
          <p:cNvGrpSpPr/>
          <p:nvPr/>
        </p:nvGrpSpPr>
        <p:grpSpPr>
          <a:xfrm>
            <a:off x="2554513" y="2019301"/>
            <a:ext cx="6335939" cy="4686299"/>
            <a:chOff x="2735490" y="255815"/>
            <a:chExt cx="6953250" cy="5491842"/>
          </a:xfrm>
        </p:grpSpPr>
        <p:pic>
          <p:nvPicPr>
            <p:cNvPr id="3" name="Picture 2"/>
            <p:cNvPicPr>
              <a:picLocks noChangeAspect="1"/>
            </p:cNvPicPr>
            <p:nvPr/>
          </p:nvPicPr>
          <p:blipFill>
            <a:blip r:embed="rId2"/>
            <a:stretch>
              <a:fillRect/>
            </a:stretch>
          </p:blipFill>
          <p:spPr>
            <a:xfrm>
              <a:off x="2735490" y="4599215"/>
              <a:ext cx="6937214" cy="1148442"/>
            </a:xfrm>
            <a:prstGeom prst="rect">
              <a:avLst/>
            </a:prstGeom>
          </p:spPr>
        </p:pic>
        <p:pic>
          <p:nvPicPr>
            <p:cNvPr id="5" name="Picture 4"/>
            <p:cNvPicPr>
              <a:picLocks noChangeAspect="1"/>
            </p:cNvPicPr>
            <p:nvPr/>
          </p:nvPicPr>
          <p:blipFill>
            <a:blip r:embed="rId3"/>
            <a:stretch>
              <a:fillRect/>
            </a:stretch>
          </p:blipFill>
          <p:spPr>
            <a:xfrm>
              <a:off x="2735490" y="255815"/>
              <a:ext cx="6953250" cy="4343400"/>
            </a:xfrm>
            <a:prstGeom prst="rect">
              <a:avLst/>
            </a:prstGeom>
          </p:spPr>
        </p:pic>
      </p:grpSp>
    </p:spTree>
    <p:extLst>
      <p:ext uri="{BB962C8B-B14F-4D97-AF65-F5344CB8AC3E}">
        <p14:creationId xmlns:p14="http://schemas.microsoft.com/office/powerpoint/2010/main" val="19928145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hannels </a:t>
            </a:r>
            <a:r>
              <a:rPr lang="en-US" dirty="0"/>
              <a:t>of </a:t>
            </a:r>
            <a:r>
              <a:rPr lang="en-US" dirty="0" smtClean="0"/>
              <a:t>communicating:</a:t>
            </a:r>
            <a:endParaRPr lang="en-US" dirty="0"/>
          </a:p>
        </p:txBody>
      </p:sp>
      <p:grpSp>
        <p:nvGrpSpPr>
          <p:cNvPr id="5" name="Group 4"/>
          <p:cNvGrpSpPr/>
          <p:nvPr/>
        </p:nvGrpSpPr>
        <p:grpSpPr>
          <a:xfrm>
            <a:off x="956091" y="1480408"/>
            <a:ext cx="9915525" cy="5138107"/>
            <a:chOff x="1043178" y="-50"/>
            <a:chExt cx="9915525" cy="5138107"/>
          </a:xfrm>
        </p:grpSpPr>
        <p:pic>
          <p:nvPicPr>
            <p:cNvPr id="4" name="Picture 3"/>
            <p:cNvPicPr>
              <a:picLocks noChangeAspect="1"/>
            </p:cNvPicPr>
            <p:nvPr/>
          </p:nvPicPr>
          <p:blipFill>
            <a:blip r:embed="rId2"/>
            <a:stretch>
              <a:fillRect/>
            </a:stretch>
          </p:blipFill>
          <p:spPr>
            <a:xfrm>
              <a:off x="2249715" y="4082044"/>
              <a:ext cx="6703386" cy="1056013"/>
            </a:xfrm>
            <a:prstGeom prst="rect">
              <a:avLst/>
            </a:prstGeom>
          </p:spPr>
        </p:pic>
        <p:pic>
          <p:nvPicPr>
            <p:cNvPr id="1026" name="Picture 2" descr="Image result for written repor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178" y="-50"/>
              <a:ext cx="9915525" cy="46101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77608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hannels </a:t>
            </a:r>
            <a:r>
              <a:rPr lang="en-US" dirty="0"/>
              <a:t>of </a:t>
            </a:r>
            <a:r>
              <a:rPr lang="en-US" dirty="0" smtClean="0"/>
              <a:t>communicating:</a:t>
            </a:r>
            <a:endParaRPr lang="en-US" dirty="0"/>
          </a:p>
        </p:txBody>
      </p:sp>
      <p:pic>
        <p:nvPicPr>
          <p:cNvPr id="3" name="Picture 2"/>
          <p:cNvPicPr>
            <a:picLocks noChangeAspect="1"/>
          </p:cNvPicPr>
          <p:nvPr/>
        </p:nvPicPr>
        <p:blipFill>
          <a:blip r:embed="rId2"/>
          <a:stretch>
            <a:fillRect/>
          </a:stretch>
        </p:blipFill>
        <p:spPr>
          <a:xfrm>
            <a:off x="5950857" y="14883"/>
            <a:ext cx="6269852" cy="1079479"/>
          </a:xfrm>
          <a:prstGeom prst="rect">
            <a:avLst/>
          </a:prstGeom>
        </p:spPr>
      </p:pic>
      <p:pic>
        <p:nvPicPr>
          <p:cNvPr id="5" name="Picture 4"/>
          <p:cNvPicPr>
            <a:picLocks noChangeAspect="1"/>
          </p:cNvPicPr>
          <p:nvPr/>
        </p:nvPicPr>
        <p:blipFill>
          <a:blip r:embed="rId3"/>
          <a:stretch>
            <a:fillRect/>
          </a:stretch>
        </p:blipFill>
        <p:spPr>
          <a:xfrm>
            <a:off x="357413" y="2101705"/>
            <a:ext cx="8161611" cy="4139438"/>
          </a:xfrm>
          <a:prstGeom prst="rect">
            <a:avLst/>
          </a:prstGeom>
        </p:spPr>
      </p:pic>
      <p:grpSp>
        <p:nvGrpSpPr>
          <p:cNvPr id="8" name="Group 7"/>
          <p:cNvGrpSpPr/>
          <p:nvPr/>
        </p:nvGrpSpPr>
        <p:grpSpPr>
          <a:xfrm>
            <a:off x="943429" y="2101705"/>
            <a:ext cx="7677195" cy="4139439"/>
            <a:chOff x="1632857" y="2101704"/>
            <a:chExt cx="7010400" cy="4139439"/>
          </a:xfrm>
        </p:grpSpPr>
        <p:pic>
          <p:nvPicPr>
            <p:cNvPr id="6" name="Picture 5"/>
            <p:cNvPicPr>
              <a:picLocks noChangeAspect="1"/>
            </p:cNvPicPr>
            <p:nvPr/>
          </p:nvPicPr>
          <p:blipFill>
            <a:blip r:embed="rId4"/>
            <a:stretch>
              <a:fillRect/>
            </a:stretch>
          </p:blipFill>
          <p:spPr>
            <a:xfrm>
              <a:off x="1632857" y="2101704"/>
              <a:ext cx="7010400" cy="4139439"/>
            </a:xfrm>
            <a:prstGeom prst="rect">
              <a:avLst/>
            </a:prstGeom>
          </p:spPr>
        </p:pic>
        <p:sp>
          <p:nvSpPr>
            <p:cNvPr id="7" name="Rectangle 6"/>
            <p:cNvSpPr/>
            <p:nvPr/>
          </p:nvSpPr>
          <p:spPr>
            <a:xfrm>
              <a:off x="4911530" y="2604478"/>
              <a:ext cx="3731727" cy="923330"/>
            </a:xfrm>
            <a:prstGeom prst="rect">
              <a:avLst/>
            </a:prstGeom>
            <a:no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SharePoint</a:t>
              </a:r>
              <a:endParaRPr lang="en-US" sz="5400" b="1" cap="none" spc="50" dirty="0">
                <a:ln w="0"/>
                <a:solidFill>
                  <a:schemeClr val="bg2"/>
                </a:solidFill>
                <a:effectLst>
                  <a:innerShdw blurRad="63500" dist="50800" dir="13500000">
                    <a:srgbClr val="000000">
                      <a:alpha val="50000"/>
                    </a:srgbClr>
                  </a:innerShdw>
                </a:effectLst>
              </a:endParaRPr>
            </a:p>
          </p:txBody>
        </p:sp>
      </p:grpSp>
      <p:grpSp>
        <p:nvGrpSpPr>
          <p:cNvPr id="15" name="Group 14"/>
          <p:cNvGrpSpPr/>
          <p:nvPr/>
        </p:nvGrpSpPr>
        <p:grpSpPr>
          <a:xfrm>
            <a:off x="1783477" y="1834166"/>
            <a:ext cx="7685339" cy="5094531"/>
            <a:chOff x="1521301" y="1763469"/>
            <a:chExt cx="7685339" cy="5094531"/>
          </a:xfrm>
        </p:grpSpPr>
        <p:grpSp>
          <p:nvGrpSpPr>
            <p:cNvPr id="13" name="Group 12"/>
            <p:cNvGrpSpPr/>
            <p:nvPr/>
          </p:nvGrpSpPr>
          <p:grpSpPr>
            <a:xfrm>
              <a:off x="1521301" y="1763469"/>
              <a:ext cx="7685339" cy="5094531"/>
              <a:chOff x="1521301" y="1763469"/>
              <a:chExt cx="7685339" cy="5094531"/>
            </a:xfrm>
          </p:grpSpPr>
          <p:grpSp>
            <p:nvGrpSpPr>
              <p:cNvPr id="11" name="Group 10"/>
              <p:cNvGrpSpPr/>
              <p:nvPr/>
            </p:nvGrpSpPr>
            <p:grpSpPr>
              <a:xfrm>
                <a:off x="1521301" y="1763469"/>
                <a:ext cx="7685339" cy="5094531"/>
                <a:chOff x="1521301" y="1763469"/>
                <a:chExt cx="7685339" cy="5094531"/>
              </a:xfrm>
            </p:grpSpPr>
            <p:pic>
              <p:nvPicPr>
                <p:cNvPr id="9" name="Picture 8"/>
                <p:cNvPicPr>
                  <a:picLocks noChangeAspect="1"/>
                </p:cNvPicPr>
                <p:nvPr/>
              </p:nvPicPr>
              <p:blipFill>
                <a:blip r:embed="rId5"/>
                <a:stretch>
                  <a:fillRect/>
                </a:stretch>
              </p:blipFill>
              <p:spPr>
                <a:xfrm>
                  <a:off x="1521301" y="1763469"/>
                  <a:ext cx="7685339" cy="5094531"/>
                </a:xfrm>
                <a:prstGeom prst="rect">
                  <a:avLst/>
                </a:prstGeom>
              </p:spPr>
            </p:pic>
            <p:sp>
              <p:nvSpPr>
                <p:cNvPr id="10" name="Rectangle 9"/>
                <p:cNvSpPr/>
                <p:nvPr/>
              </p:nvSpPr>
              <p:spPr>
                <a:xfrm>
                  <a:off x="5487251" y="4811938"/>
                  <a:ext cx="2273378" cy="1569660"/>
                </a:xfrm>
                <a:prstGeom prst="rect">
                  <a:avLst/>
                </a:prstGeom>
                <a:noFill/>
              </p:spPr>
              <p:txBody>
                <a:bodyPr wrap="none" lIns="91440" tIns="45720" rIns="91440" bIns="45720">
                  <a:spAutoFit/>
                </a:bodyPr>
                <a:lstStyle/>
                <a:p>
                  <a:pPr algn="ctr"/>
                  <a:r>
                    <a:rPr lang="en-US" sz="4800" b="0" cap="none" spc="0" dirty="0" smtClean="0">
                      <a:ln w="0"/>
                      <a:solidFill>
                        <a:schemeClr val="tx1"/>
                      </a:solidFill>
                      <a:effectLst>
                        <a:outerShdw blurRad="38100" dist="19050" dir="2700000" algn="tl" rotWithShape="0">
                          <a:schemeClr val="dk1">
                            <a:alpha val="40000"/>
                          </a:schemeClr>
                        </a:outerShdw>
                      </a:effectLst>
                    </a:rPr>
                    <a:t>Google </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Drive</a:t>
                  </a:r>
                  <a:endParaRPr lang="en-US" sz="4800" b="0" cap="none" spc="0" dirty="0">
                    <a:ln w="0"/>
                    <a:solidFill>
                      <a:schemeClr val="tx1"/>
                    </a:solidFill>
                    <a:effectLst>
                      <a:outerShdw blurRad="38100" dist="19050" dir="2700000" algn="tl" rotWithShape="0">
                        <a:schemeClr val="dk1">
                          <a:alpha val="40000"/>
                        </a:schemeClr>
                      </a:outerShdw>
                    </a:effectLst>
                  </a:endParaRPr>
                </a:p>
              </p:txBody>
            </p:sp>
          </p:grpSp>
          <p:sp>
            <p:nvSpPr>
              <p:cNvPr id="12" name="Rectangle 11"/>
              <p:cNvSpPr/>
              <p:nvPr/>
            </p:nvSpPr>
            <p:spPr>
              <a:xfrm>
                <a:off x="3796411" y="4939022"/>
                <a:ext cx="1475084" cy="1569660"/>
              </a:xfrm>
              <a:prstGeom prst="rect">
                <a:avLst/>
              </a:prstGeom>
              <a:noFill/>
            </p:spPr>
            <p:txBody>
              <a:bodyPr wrap="none" lIns="91440" tIns="45720" rIns="91440" bIns="45720">
                <a:spAutoFit/>
              </a:bodyPr>
              <a:lstStyle/>
              <a:p>
                <a:pPr algn="ctr"/>
                <a:r>
                  <a:rPr lang="en-US" sz="4800" b="0" cap="none" spc="0" dirty="0" smtClean="0">
                    <a:ln w="0"/>
                    <a:solidFill>
                      <a:schemeClr val="tx1"/>
                    </a:solidFill>
                    <a:effectLst>
                      <a:outerShdw blurRad="38100" dist="19050" dir="2700000" algn="tl" rotWithShape="0">
                        <a:schemeClr val="dk1">
                          <a:alpha val="40000"/>
                        </a:schemeClr>
                      </a:outerShdw>
                    </a:effectLst>
                  </a:rPr>
                  <a:t>Drop</a:t>
                </a:r>
              </a:p>
              <a:p>
                <a:pPr algn="ctr"/>
                <a:r>
                  <a:rPr lang="en-US" sz="4800" dirty="0" smtClean="0">
                    <a:ln w="0"/>
                    <a:effectLst>
                      <a:outerShdw blurRad="38100" dist="19050" dir="2700000" algn="tl" rotWithShape="0">
                        <a:schemeClr val="dk1">
                          <a:alpha val="40000"/>
                        </a:schemeClr>
                      </a:outerShdw>
                    </a:effectLst>
                  </a:rPr>
                  <a:t>Box</a:t>
                </a:r>
                <a:endParaRPr lang="en-US" sz="4800" b="0" cap="none" spc="0" dirty="0">
                  <a:ln w="0"/>
                  <a:solidFill>
                    <a:schemeClr val="tx1"/>
                  </a:solidFill>
                  <a:effectLst>
                    <a:outerShdw blurRad="38100" dist="19050" dir="2700000" algn="tl" rotWithShape="0">
                      <a:schemeClr val="dk1">
                        <a:alpha val="40000"/>
                      </a:schemeClr>
                    </a:outerShdw>
                  </a:effectLst>
                </a:endParaRPr>
              </a:p>
            </p:txBody>
          </p:sp>
        </p:grpSp>
        <p:sp>
          <p:nvSpPr>
            <p:cNvPr id="14" name="Rectangle 13"/>
            <p:cNvSpPr/>
            <p:nvPr/>
          </p:nvSpPr>
          <p:spPr>
            <a:xfrm>
              <a:off x="1761375" y="4979911"/>
              <a:ext cx="1614546" cy="1569660"/>
            </a:xfrm>
            <a:prstGeom prst="rect">
              <a:avLst/>
            </a:prstGeom>
            <a:noFill/>
          </p:spPr>
          <p:txBody>
            <a:bodyPr wrap="none" lIns="91440" tIns="45720" rIns="91440" bIns="45720">
              <a:spAutoFit/>
            </a:bodyPr>
            <a:lstStyle/>
            <a:p>
              <a:pPr algn="ctr"/>
              <a:r>
                <a:rPr lang="en-US" sz="4800" b="0" cap="none" spc="0" dirty="0" smtClean="0">
                  <a:ln w="0"/>
                  <a:solidFill>
                    <a:schemeClr val="tx1"/>
                  </a:solidFill>
                  <a:effectLst>
                    <a:outerShdw blurRad="38100" dist="19050" dir="2700000" algn="tl" rotWithShape="0">
                      <a:schemeClr val="dk1">
                        <a:alpha val="40000"/>
                      </a:schemeClr>
                    </a:outerShdw>
                  </a:effectLst>
                </a:rPr>
                <a:t>One</a:t>
              </a:r>
            </a:p>
            <a:p>
              <a:pPr algn="ctr"/>
              <a:r>
                <a:rPr lang="en-US" sz="4800" dirty="0" smtClean="0">
                  <a:ln w="0"/>
                  <a:effectLst>
                    <a:outerShdw blurRad="38100" dist="19050" dir="2700000" algn="tl" rotWithShape="0">
                      <a:schemeClr val="dk1">
                        <a:alpha val="40000"/>
                      </a:schemeClr>
                    </a:outerShdw>
                  </a:effectLst>
                </a:rPr>
                <a:t>Drive</a:t>
              </a:r>
              <a:endParaRPr lang="en-US" sz="4800" b="0" cap="none" spc="0" dirty="0">
                <a:ln w="0"/>
                <a:solidFill>
                  <a:schemeClr val="tx1"/>
                </a:solidFill>
                <a:effectLst>
                  <a:outerShdw blurRad="38100" dist="19050" dir="2700000" algn="tl" rotWithShape="0">
                    <a:schemeClr val="dk1">
                      <a:alpha val="40000"/>
                    </a:schemeClr>
                  </a:outerShdw>
                </a:effectLst>
              </a:endParaRPr>
            </a:p>
          </p:txBody>
        </p:sp>
      </p:grpSp>
      <p:sp>
        <p:nvSpPr>
          <p:cNvPr id="16" name="AutoShape 2" descr="Image result for Fleep  messenger"/>
          <p:cNvSpPr>
            <a:spLocks noChangeAspect="1" noChangeArrowheads="1"/>
          </p:cNvSpPr>
          <p:nvPr/>
        </p:nvSpPr>
        <p:spPr bwMode="auto">
          <a:xfrm>
            <a:off x="11066300" y="33754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6"/>
          <a:stretch>
            <a:fillRect/>
          </a:stretch>
        </p:blipFill>
        <p:spPr>
          <a:xfrm>
            <a:off x="2308772" y="2335969"/>
            <a:ext cx="9226248" cy="4116326"/>
          </a:xfrm>
          <a:prstGeom prst="rect">
            <a:avLst/>
          </a:prstGeom>
        </p:spPr>
      </p:pic>
      <p:pic>
        <p:nvPicPr>
          <p:cNvPr id="18" name="Picture 17"/>
          <p:cNvPicPr>
            <a:picLocks noChangeAspect="1"/>
          </p:cNvPicPr>
          <p:nvPr/>
        </p:nvPicPr>
        <p:blipFill>
          <a:blip r:embed="rId7"/>
          <a:stretch>
            <a:fillRect/>
          </a:stretch>
        </p:blipFill>
        <p:spPr>
          <a:xfrm>
            <a:off x="3024326" y="1848601"/>
            <a:ext cx="9154774" cy="4603694"/>
          </a:xfrm>
          <a:prstGeom prst="rect">
            <a:avLst/>
          </a:prstGeom>
        </p:spPr>
      </p:pic>
      <p:pic>
        <p:nvPicPr>
          <p:cNvPr id="19" name="Picture 18"/>
          <p:cNvPicPr>
            <a:picLocks noChangeAspect="1"/>
          </p:cNvPicPr>
          <p:nvPr/>
        </p:nvPicPr>
        <p:blipFill>
          <a:blip r:embed="rId8"/>
          <a:stretch>
            <a:fillRect/>
          </a:stretch>
        </p:blipFill>
        <p:spPr>
          <a:xfrm>
            <a:off x="2334117" y="2023292"/>
            <a:ext cx="9317445" cy="4725851"/>
          </a:xfrm>
          <a:prstGeom prst="rect">
            <a:avLst/>
          </a:prstGeom>
        </p:spPr>
      </p:pic>
      <p:pic>
        <p:nvPicPr>
          <p:cNvPr id="20" name="Picture 19"/>
          <p:cNvPicPr>
            <a:picLocks noChangeAspect="1"/>
          </p:cNvPicPr>
          <p:nvPr/>
        </p:nvPicPr>
        <p:blipFill>
          <a:blip r:embed="rId9"/>
          <a:stretch>
            <a:fillRect/>
          </a:stretch>
        </p:blipFill>
        <p:spPr>
          <a:xfrm>
            <a:off x="1840402" y="1571959"/>
            <a:ext cx="10154013" cy="4880336"/>
          </a:xfrm>
          <a:prstGeom prst="rect">
            <a:avLst/>
          </a:prstGeom>
        </p:spPr>
      </p:pic>
    </p:spTree>
    <p:extLst>
      <p:ext uri="{BB962C8B-B14F-4D97-AF65-F5344CB8AC3E}">
        <p14:creationId xmlns:p14="http://schemas.microsoft.com/office/powerpoint/2010/main" val="45987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50787" y="2635660"/>
            <a:ext cx="7346883" cy="2123658"/>
          </a:xfrm>
          <a:prstGeom prst="rect">
            <a:avLst/>
          </a:prstGeom>
          <a:noFill/>
        </p:spPr>
        <p:txBody>
          <a:bodyPr wrap="none" lIns="91440" tIns="45720" rIns="91440" bIns="45720">
            <a:spAutoFit/>
          </a:bodyPr>
          <a:lstStyle/>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1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Communication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and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reporting</a:t>
            </a:r>
          </a:p>
        </p:txBody>
      </p:sp>
    </p:spTree>
    <p:extLst>
      <p:ext uri="{BB962C8B-B14F-4D97-AF65-F5344CB8AC3E}">
        <p14:creationId xmlns:p14="http://schemas.microsoft.com/office/powerpoint/2010/main" val="4431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hannels </a:t>
            </a:r>
            <a:r>
              <a:rPr lang="en-US" dirty="0"/>
              <a:t>of </a:t>
            </a:r>
            <a:r>
              <a:rPr lang="en-US" dirty="0" smtClean="0"/>
              <a:t>communicating:</a:t>
            </a:r>
            <a:endParaRPr lang="en-US" dirty="0"/>
          </a:p>
        </p:txBody>
      </p:sp>
      <p:pic>
        <p:nvPicPr>
          <p:cNvPr id="4" name="Picture 3"/>
          <p:cNvPicPr>
            <a:picLocks noChangeAspect="1"/>
          </p:cNvPicPr>
          <p:nvPr/>
        </p:nvPicPr>
        <p:blipFill>
          <a:blip r:embed="rId2"/>
          <a:stretch>
            <a:fillRect/>
          </a:stretch>
        </p:blipFill>
        <p:spPr>
          <a:xfrm>
            <a:off x="7034212" y="2952266"/>
            <a:ext cx="4724400" cy="920192"/>
          </a:xfrm>
          <a:prstGeom prst="rect">
            <a:avLst/>
          </a:prstGeom>
        </p:spPr>
      </p:pic>
      <p:pic>
        <p:nvPicPr>
          <p:cNvPr id="5" name="Picture 4"/>
          <p:cNvPicPr>
            <a:picLocks noChangeAspect="1"/>
          </p:cNvPicPr>
          <p:nvPr/>
        </p:nvPicPr>
        <p:blipFill>
          <a:blip r:embed="rId3"/>
          <a:stretch>
            <a:fillRect/>
          </a:stretch>
        </p:blipFill>
        <p:spPr>
          <a:xfrm>
            <a:off x="435429" y="1988617"/>
            <a:ext cx="6464526" cy="4869383"/>
          </a:xfrm>
          <a:prstGeom prst="rect">
            <a:avLst/>
          </a:prstGeom>
        </p:spPr>
      </p:pic>
    </p:spTree>
    <p:extLst>
      <p:ext uri="{BB962C8B-B14F-4D97-AF65-F5344CB8AC3E}">
        <p14:creationId xmlns:p14="http://schemas.microsoft.com/office/powerpoint/2010/main" val="5731506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hannels </a:t>
            </a:r>
            <a:r>
              <a:rPr lang="en-US" dirty="0"/>
              <a:t>of </a:t>
            </a:r>
            <a:r>
              <a:rPr lang="en-US" dirty="0" smtClean="0"/>
              <a:t>communicating:</a:t>
            </a:r>
            <a:endParaRPr lang="en-US" dirty="0"/>
          </a:p>
        </p:txBody>
      </p:sp>
      <p:pic>
        <p:nvPicPr>
          <p:cNvPr id="4" name="Picture 3"/>
          <p:cNvPicPr>
            <a:picLocks noChangeAspect="1"/>
          </p:cNvPicPr>
          <p:nvPr/>
        </p:nvPicPr>
        <p:blipFill>
          <a:blip r:embed="rId2"/>
          <a:stretch>
            <a:fillRect/>
          </a:stretch>
        </p:blipFill>
        <p:spPr>
          <a:xfrm>
            <a:off x="3057024" y="1995391"/>
            <a:ext cx="4724400" cy="676275"/>
          </a:xfrm>
          <a:prstGeom prst="rect">
            <a:avLst/>
          </a:prstGeom>
        </p:spPr>
      </p:pic>
      <p:pic>
        <p:nvPicPr>
          <p:cNvPr id="5" name="Picture 4"/>
          <p:cNvPicPr>
            <a:picLocks noChangeAspect="1"/>
          </p:cNvPicPr>
          <p:nvPr/>
        </p:nvPicPr>
        <p:blipFill>
          <a:blip r:embed="rId3"/>
          <a:stretch>
            <a:fillRect/>
          </a:stretch>
        </p:blipFill>
        <p:spPr>
          <a:xfrm>
            <a:off x="3057024" y="2671666"/>
            <a:ext cx="4724400" cy="785631"/>
          </a:xfrm>
          <a:prstGeom prst="rect">
            <a:avLst/>
          </a:prstGeom>
        </p:spPr>
      </p:pic>
      <p:pic>
        <p:nvPicPr>
          <p:cNvPr id="6" name="Picture 5"/>
          <p:cNvPicPr>
            <a:picLocks noChangeAspect="1"/>
          </p:cNvPicPr>
          <p:nvPr/>
        </p:nvPicPr>
        <p:blipFill>
          <a:blip r:embed="rId4"/>
          <a:stretch>
            <a:fillRect/>
          </a:stretch>
        </p:blipFill>
        <p:spPr>
          <a:xfrm>
            <a:off x="3057024" y="3457297"/>
            <a:ext cx="4724400" cy="782115"/>
          </a:xfrm>
          <a:prstGeom prst="rect">
            <a:avLst/>
          </a:prstGeom>
        </p:spPr>
      </p:pic>
      <p:pic>
        <p:nvPicPr>
          <p:cNvPr id="7" name="Picture 6"/>
          <p:cNvPicPr>
            <a:picLocks noChangeAspect="1"/>
          </p:cNvPicPr>
          <p:nvPr/>
        </p:nvPicPr>
        <p:blipFill>
          <a:blip r:embed="rId5"/>
          <a:stretch>
            <a:fillRect/>
          </a:stretch>
        </p:blipFill>
        <p:spPr>
          <a:xfrm>
            <a:off x="3057024" y="4239412"/>
            <a:ext cx="4724400" cy="744255"/>
          </a:xfrm>
          <a:prstGeom prst="rect">
            <a:avLst/>
          </a:prstGeom>
        </p:spPr>
      </p:pic>
      <p:pic>
        <p:nvPicPr>
          <p:cNvPr id="8" name="Picture 7"/>
          <p:cNvPicPr>
            <a:picLocks noChangeAspect="1"/>
          </p:cNvPicPr>
          <p:nvPr/>
        </p:nvPicPr>
        <p:blipFill>
          <a:blip r:embed="rId6"/>
          <a:stretch>
            <a:fillRect/>
          </a:stretch>
        </p:blipFill>
        <p:spPr>
          <a:xfrm>
            <a:off x="3057024" y="4983667"/>
            <a:ext cx="4724400" cy="813399"/>
          </a:xfrm>
          <a:prstGeom prst="rect">
            <a:avLst/>
          </a:prstGeom>
        </p:spPr>
      </p:pic>
      <p:pic>
        <p:nvPicPr>
          <p:cNvPr id="9" name="Picture 8"/>
          <p:cNvPicPr>
            <a:picLocks noChangeAspect="1"/>
          </p:cNvPicPr>
          <p:nvPr/>
        </p:nvPicPr>
        <p:blipFill>
          <a:blip r:embed="rId7"/>
          <a:stretch>
            <a:fillRect/>
          </a:stretch>
        </p:blipFill>
        <p:spPr>
          <a:xfrm>
            <a:off x="3057024" y="5797066"/>
            <a:ext cx="4724400" cy="920192"/>
          </a:xfrm>
          <a:prstGeom prst="rect">
            <a:avLst/>
          </a:prstGeom>
        </p:spPr>
      </p:pic>
    </p:spTree>
    <p:extLst>
      <p:ext uri="{BB962C8B-B14F-4D97-AF65-F5344CB8AC3E}">
        <p14:creationId xmlns:p14="http://schemas.microsoft.com/office/powerpoint/2010/main" val="322932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to face meetings :</a:t>
            </a:r>
            <a:endParaRPr lang="en-US" dirty="0"/>
          </a:p>
        </p:txBody>
      </p:sp>
      <p:sp>
        <p:nvSpPr>
          <p:cNvPr id="3" name="Content Placeholder 2"/>
          <p:cNvSpPr>
            <a:spLocks noGrp="1"/>
          </p:cNvSpPr>
          <p:nvPr>
            <p:ph idx="1"/>
          </p:nvPr>
        </p:nvSpPr>
        <p:spPr>
          <a:xfrm>
            <a:off x="680322" y="2336873"/>
            <a:ext cx="9613860" cy="3599316"/>
          </a:xfrm>
        </p:spPr>
        <p:txBody>
          <a:bodyPr/>
          <a:lstStyle/>
          <a:p>
            <a:r>
              <a:rPr lang="en-US" dirty="0"/>
              <a:t>remain the most effective forms of communication</a:t>
            </a:r>
          </a:p>
        </p:txBody>
      </p:sp>
      <p:pic>
        <p:nvPicPr>
          <p:cNvPr id="4" name="Picture 3"/>
          <p:cNvPicPr>
            <a:picLocks noChangeAspect="1"/>
          </p:cNvPicPr>
          <p:nvPr/>
        </p:nvPicPr>
        <p:blipFill>
          <a:blip r:embed="rId2"/>
          <a:stretch>
            <a:fillRect/>
          </a:stretch>
        </p:blipFill>
        <p:spPr>
          <a:xfrm>
            <a:off x="5979886" y="2924743"/>
            <a:ext cx="5899604" cy="3802588"/>
          </a:xfrm>
          <a:prstGeom prst="rect">
            <a:avLst/>
          </a:prstGeom>
        </p:spPr>
      </p:pic>
    </p:spTree>
    <p:extLst>
      <p:ext uri="{BB962C8B-B14F-4D97-AF65-F5344CB8AC3E}">
        <p14:creationId xmlns:p14="http://schemas.microsoft.com/office/powerpoint/2010/main" val="14216413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 held at regular intervals </a:t>
            </a:r>
            <a:r>
              <a:rPr lang="ar-EG" dirty="0" smtClean="0"/>
              <a:t>:</a:t>
            </a:r>
            <a:endParaRPr lang="en-US" dirty="0"/>
          </a:p>
        </p:txBody>
      </p:sp>
      <p:sp>
        <p:nvSpPr>
          <p:cNvPr id="3" name="Content Placeholder 2"/>
          <p:cNvSpPr>
            <a:spLocks noGrp="1"/>
          </p:cNvSpPr>
          <p:nvPr>
            <p:ph idx="1"/>
          </p:nvPr>
        </p:nvSpPr>
        <p:spPr>
          <a:xfrm>
            <a:off x="390035" y="5704008"/>
            <a:ext cx="10844022" cy="1306213"/>
          </a:xfrm>
        </p:spPr>
        <p:txBody>
          <a:bodyPr>
            <a:normAutofit/>
          </a:bodyPr>
          <a:lstStyle/>
          <a:p>
            <a:r>
              <a:rPr lang="en-US" dirty="0"/>
              <a:t>T</a:t>
            </a:r>
            <a:r>
              <a:rPr lang="en-US" dirty="0" smtClean="0"/>
              <a:t>o </a:t>
            </a:r>
            <a:r>
              <a:rPr lang="en-US" dirty="0"/>
              <a:t>keep key stakeholders informed of ongoing risk exposures, and provide an opportunity to positively contribute to reduce such exposures.</a:t>
            </a:r>
          </a:p>
          <a:p>
            <a:endParaRPr lang="en-US" dirty="0"/>
          </a:p>
        </p:txBody>
      </p:sp>
      <p:pic>
        <p:nvPicPr>
          <p:cNvPr id="4" name="Picture 3"/>
          <p:cNvPicPr>
            <a:picLocks noChangeAspect="1"/>
          </p:cNvPicPr>
          <p:nvPr/>
        </p:nvPicPr>
        <p:blipFill>
          <a:blip r:embed="rId2"/>
          <a:stretch>
            <a:fillRect/>
          </a:stretch>
        </p:blipFill>
        <p:spPr>
          <a:xfrm>
            <a:off x="4359729" y="2048081"/>
            <a:ext cx="7716157" cy="3442011"/>
          </a:xfrm>
          <a:prstGeom prst="rect">
            <a:avLst/>
          </a:prstGeom>
        </p:spPr>
      </p:pic>
    </p:spTree>
    <p:extLst>
      <p:ext uri="{BB962C8B-B14F-4D97-AF65-F5344CB8AC3E}">
        <p14:creationId xmlns:p14="http://schemas.microsoft.com/office/powerpoint/2010/main" val="10735220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Meetings are time and cost consuming</a:t>
            </a:r>
            <a:endParaRPr lang="en-US" dirty="0"/>
          </a:p>
        </p:txBody>
      </p:sp>
      <p:sp>
        <p:nvSpPr>
          <p:cNvPr id="3" name="Content Placeholder 2"/>
          <p:cNvSpPr>
            <a:spLocks noGrp="1"/>
          </p:cNvSpPr>
          <p:nvPr>
            <p:ph idx="1"/>
          </p:nvPr>
        </p:nvSpPr>
        <p:spPr>
          <a:xfrm>
            <a:off x="680320" y="5834816"/>
            <a:ext cx="9613861" cy="885298"/>
          </a:xfrm>
        </p:spPr>
        <p:txBody>
          <a:bodyPr/>
          <a:lstStyle/>
          <a:p>
            <a:r>
              <a:rPr lang="en-US" dirty="0"/>
              <a:t>Y</a:t>
            </a:r>
            <a:r>
              <a:rPr lang="en-US" dirty="0" smtClean="0"/>
              <a:t>ou </a:t>
            </a:r>
            <a:r>
              <a:rPr lang="en-US" dirty="0"/>
              <a:t>need to decide which meeting should be in person, and which can be over the internet</a:t>
            </a:r>
          </a:p>
        </p:txBody>
      </p:sp>
      <p:pic>
        <p:nvPicPr>
          <p:cNvPr id="5" name="Picture 4"/>
          <p:cNvPicPr>
            <a:picLocks noChangeAspect="1"/>
          </p:cNvPicPr>
          <p:nvPr/>
        </p:nvPicPr>
        <p:blipFill>
          <a:blip r:embed="rId2"/>
          <a:stretch>
            <a:fillRect/>
          </a:stretch>
        </p:blipFill>
        <p:spPr>
          <a:xfrm>
            <a:off x="1358900" y="2077128"/>
            <a:ext cx="4800600" cy="3514725"/>
          </a:xfrm>
          <a:prstGeom prst="rect">
            <a:avLst/>
          </a:prstGeom>
        </p:spPr>
      </p:pic>
      <p:pic>
        <p:nvPicPr>
          <p:cNvPr id="6" name="Picture 5"/>
          <p:cNvPicPr>
            <a:picLocks noChangeAspect="1"/>
          </p:cNvPicPr>
          <p:nvPr/>
        </p:nvPicPr>
        <p:blipFill>
          <a:blip r:embed="rId3"/>
          <a:stretch>
            <a:fillRect/>
          </a:stretch>
        </p:blipFill>
        <p:spPr>
          <a:xfrm>
            <a:off x="6159500" y="2077128"/>
            <a:ext cx="5306786" cy="3489212"/>
          </a:xfrm>
          <a:prstGeom prst="rect">
            <a:avLst/>
          </a:prstGeom>
        </p:spPr>
      </p:pic>
    </p:spTree>
    <p:extLst>
      <p:ext uri="{BB962C8B-B14F-4D97-AF65-F5344CB8AC3E}">
        <p14:creationId xmlns:p14="http://schemas.microsoft.com/office/powerpoint/2010/main" val="15502347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Documentation :</a:t>
            </a:r>
            <a:endParaRPr lang="en-US" dirty="0"/>
          </a:p>
        </p:txBody>
      </p:sp>
      <p:sp>
        <p:nvSpPr>
          <p:cNvPr id="3" name="Content Placeholder 2"/>
          <p:cNvSpPr>
            <a:spLocks noGrp="1"/>
          </p:cNvSpPr>
          <p:nvPr>
            <p:ph idx="1"/>
          </p:nvPr>
        </p:nvSpPr>
        <p:spPr/>
        <p:txBody>
          <a:bodyPr/>
          <a:lstStyle/>
          <a:p>
            <a:r>
              <a:rPr lang="en-US" dirty="0"/>
              <a:t>A</a:t>
            </a:r>
            <a:r>
              <a:rPr lang="en-US" dirty="0" smtClean="0"/>
              <a:t>ny </a:t>
            </a:r>
            <a:r>
              <a:rPr lang="en-US" dirty="0"/>
              <a:t>points discussed or decisions made are formerly documented in order to become part of project documentation. </a:t>
            </a:r>
            <a:endParaRPr lang="ar-EG" dirty="0" smtClean="0"/>
          </a:p>
          <a:p>
            <a:r>
              <a:rPr lang="en-US" dirty="0"/>
              <a:t>You should include the results, or at least a summary, of all brainstorming sessions, and decisions made at meetings so that everyone is kept informed of what's going on.</a:t>
            </a:r>
          </a:p>
        </p:txBody>
      </p:sp>
      <p:pic>
        <p:nvPicPr>
          <p:cNvPr id="4" name="Picture 3"/>
          <p:cNvPicPr>
            <a:picLocks noChangeAspect="1"/>
          </p:cNvPicPr>
          <p:nvPr/>
        </p:nvPicPr>
        <p:blipFill>
          <a:blip r:embed="rId2"/>
          <a:stretch>
            <a:fillRect/>
          </a:stretch>
        </p:blipFill>
        <p:spPr>
          <a:xfrm>
            <a:off x="9144000" y="3867078"/>
            <a:ext cx="3048000" cy="2990921"/>
          </a:xfrm>
          <a:prstGeom prst="rect">
            <a:avLst/>
          </a:prstGeom>
        </p:spPr>
      </p:pic>
    </p:spTree>
    <p:extLst>
      <p:ext uri="{BB962C8B-B14F-4D97-AF65-F5344CB8AC3E}">
        <p14:creationId xmlns:p14="http://schemas.microsoft.com/office/powerpoint/2010/main" val="24523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communication</a:t>
            </a:r>
            <a:endParaRPr lang="en-US" dirty="0"/>
          </a:p>
        </p:txBody>
      </p:sp>
      <p:sp>
        <p:nvSpPr>
          <p:cNvPr id="3" name="Content Placeholder 2"/>
          <p:cNvSpPr>
            <a:spLocks noGrp="1"/>
          </p:cNvSpPr>
          <p:nvPr>
            <p:ph idx="1"/>
          </p:nvPr>
        </p:nvSpPr>
        <p:spPr>
          <a:xfrm>
            <a:off x="680321" y="2017557"/>
            <a:ext cx="10742422" cy="4267128"/>
          </a:xfrm>
        </p:spPr>
        <p:txBody>
          <a:bodyPr>
            <a:noAutofit/>
          </a:bodyPr>
          <a:lstStyle/>
          <a:p>
            <a:pPr lvl="0"/>
            <a:r>
              <a:rPr lang="en-US" sz="2800" dirty="0"/>
              <a:t>establishing the context and objectives of the risk process,</a:t>
            </a:r>
          </a:p>
          <a:p>
            <a:pPr lvl="0"/>
            <a:r>
              <a:rPr lang="en-US" sz="2800" dirty="0"/>
              <a:t>ensuring the interests of all stakeholders are understood and considered, </a:t>
            </a:r>
          </a:p>
          <a:p>
            <a:pPr lvl="0"/>
            <a:r>
              <a:rPr lang="en-US" sz="2800" dirty="0"/>
              <a:t>allowing for risks to be adequately identified across categories, </a:t>
            </a:r>
          </a:p>
          <a:p>
            <a:pPr lvl="0"/>
            <a:r>
              <a:rPr lang="en-US" sz="2800" dirty="0"/>
              <a:t>bringing together different areas of functional expertise when assessing or analyzing risks, </a:t>
            </a:r>
          </a:p>
          <a:p>
            <a:pPr lvl="0"/>
            <a:r>
              <a:rPr lang="en-US" sz="2800" dirty="0"/>
              <a:t>ensuring different and sometimes opposing views are appropriately considered when defining risk appetite criteria, and in evaluating risks, and finally, </a:t>
            </a:r>
          </a:p>
          <a:p>
            <a:pPr lvl="0"/>
            <a:r>
              <a:rPr lang="en-US" sz="2800" dirty="0"/>
              <a:t>Securing broad support for a treatment plan.</a:t>
            </a:r>
          </a:p>
          <a:p>
            <a:endParaRPr lang="en-US" sz="2800" dirty="0"/>
          </a:p>
        </p:txBody>
      </p:sp>
      <p:pic>
        <p:nvPicPr>
          <p:cNvPr id="4" name="Picture 3"/>
          <p:cNvPicPr>
            <a:picLocks noChangeAspect="1"/>
          </p:cNvPicPr>
          <p:nvPr/>
        </p:nvPicPr>
        <p:blipFill>
          <a:blip r:embed="rId2"/>
          <a:stretch>
            <a:fillRect/>
          </a:stretch>
        </p:blipFill>
        <p:spPr>
          <a:xfrm>
            <a:off x="7709282" y="115680"/>
            <a:ext cx="4482718" cy="1901877"/>
          </a:xfrm>
          <a:prstGeom prst="rect">
            <a:avLst/>
          </a:prstGeom>
        </p:spPr>
      </p:pic>
    </p:spTree>
    <p:extLst>
      <p:ext uri="{BB962C8B-B14F-4D97-AF65-F5344CB8AC3E}">
        <p14:creationId xmlns:p14="http://schemas.microsoft.com/office/powerpoint/2010/main" val="146912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communication :</a:t>
            </a:r>
            <a:endParaRPr lang="en-US" dirty="0"/>
          </a:p>
        </p:txBody>
      </p:sp>
      <p:sp>
        <p:nvSpPr>
          <p:cNvPr id="3" name="Content Placeholder 2"/>
          <p:cNvSpPr>
            <a:spLocks noGrp="1"/>
          </p:cNvSpPr>
          <p:nvPr>
            <p:ph idx="1"/>
          </p:nvPr>
        </p:nvSpPr>
        <p:spPr/>
        <p:txBody>
          <a:bodyPr/>
          <a:lstStyle/>
          <a:p>
            <a:r>
              <a:rPr lang="en-US" dirty="0"/>
              <a:t>You have to continue to communicate </a:t>
            </a:r>
            <a:r>
              <a:rPr lang="en-US" dirty="0" smtClean="0"/>
              <a:t>:</a:t>
            </a:r>
          </a:p>
          <a:p>
            <a:pPr lvl="1"/>
            <a:r>
              <a:rPr lang="en-US" sz="2400" b="1" u="sng" dirty="0" smtClean="0">
                <a:solidFill>
                  <a:srgbClr val="FFFF00"/>
                </a:solidFill>
              </a:rPr>
              <a:t>what </a:t>
            </a:r>
            <a:r>
              <a:rPr lang="en-US" sz="2400" b="1" u="sng" dirty="0">
                <a:solidFill>
                  <a:srgbClr val="FFFF00"/>
                </a:solidFill>
              </a:rPr>
              <a:t>you are doing, and </a:t>
            </a:r>
            <a:endParaRPr lang="en-US" sz="2400" b="1" u="sng" dirty="0" smtClean="0">
              <a:solidFill>
                <a:srgbClr val="FFFF00"/>
              </a:solidFill>
            </a:endParaRPr>
          </a:p>
          <a:p>
            <a:pPr lvl="1"/>
            <a:r>
              <a:rPr lang="en-US" sz="2400" b="1" u="sng" dirty="0" smtClean="0">
                <a:solidFill>
                  <a:srgbClr val="FFFF00"/>
                </a:solidFill>
              </a:rPr>
              <a:t>why </a:t>
            </a:r>
            <a:r>
              <a:rPr lang="en-US" sz="2400" b="1" u="sng" dirty="0">
                <a:solidFill>
                  <a:srgbClr val="FFFF00"/>
                </a:solidFill>
              </a:rPr>
              <a:t>you are doing it </a:t>
            </a:r>
            <a:endParaRPr lang="en-US" sz="2400" b="1" u="sng" dirty="0" smtClean="0">
              <a:solidFill>
                <a:srgbClr val="FFFF00"/>
              </a:solidFill>
            </a:endParaRPr>
          </a:p>
          <a:p>
            <a:pPr marL="0" indent="0">
              <a:buNone/>
            </a:pPr>
            <a:r>
              <a:rPr lang="en-US" dirty="0" smtClean="0"/>
              <a:t>at </a:t>
            </a:r>
            <a:r>
              <a:rPr lang="en-US" dirty="0"/>
              <a:t>every stage of the risk management process.</a:t>
            </a:r>
          </a:p>
          <a:p>
            <a:r>
              <a:rPr lang="en-US" dirty="0"/>
              <a:t> </a:t>
            </a:r>
          </a:p>
          <a:p>
            <a:endParaRPr lang="en-US" dirty="0"/>
          </a:p>
        </p:txBody>
      </p:sp>
      <p:pic>
        <p:nvPicPr>
          <p:cNvPr id="4" name="Picture 3"/>
          <p:cNvPicPr>
            <a:picLocks noChangeAspect="1"/>
          </p:cNvPicPr>
          <p:nvPr/>
        </p:nvPicPr>
        <p:blipFill>
          <a:blip r:embed="rId2"/>
          <a:stretch>
            <a:fillRect/>
          </a:stretch>
        </p:blipFill>
        <p:spPr>
          <a:xfrm>
            <a:off x="2929797" y="4644571"/>
            <a:ext cx="8766903" cy="1794325"/>
          </a:xfrm>
          <a:prstGeom prst="rect">
            <a:avLst/>
          </a:prstGeom>
        </p:spPr>
      </p:pic>
    </p:spTree>
    <p:extLst>
      <p:ext uri="{BB962C8B-B14F-4D97-AF65-F5344CB8AC3E}">
        <p14:creationId xmlns:p14="http://schemas.microsoft.com/office/powerpoint/2010/main" val="12526191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847" y="2775102"/>
            <a:ext cx="8186857" cy="1754326"/>
          </a:xfrm>
          <a:prstGeom prst="rect">
            <a:avLst/>
          </a:prstGeom>
        </p:spPr>
        <p:txBody>
          <a:bodyPr wrap="none">
            <a:spAutoFit/>
          </a:bodyPr>
          <a:lstStyle/>
          <a:p>
            <a:pPr algn="ctr"/>
            <a:r>
              <a:rPr lang="en-US" sz="5400" b="1" dirty="0">
                <a:solidFill>
                  <a:srgbClr val="FFC000"/>
                </a:solidFill>
                <a:latin typeface="Open Sans"/>
              </a:rPr>
              <a:t>Knowledge check 1: </a:t>
            </a:r>
            <a:endParaRPr lang="en-US" sz="5400" b="1" dirty="0" smtClean="0">
              <a:solidFill>
                <a:srgbClr val="FFC000"/>
              </a:solidFill>
              <a:latin typeface="Open Sans"/>
            </a:endParaRPr>
          </a:p>
          <a:p>
            <a:pPr algn="ctr"/>
            <a:r>
              <a:rPr lang="en-US" sz="5400" b="1" dirty="0" smtClean="0">
                <a:solidFill>
                  <a:srgbClr val="FFC000"/>
                </a:solidFill>
                <a:latin typeface="Open Sans"/>
              </a:rPr>
              <a:t>Risk </a:t>
            </a:r>
            <a:r>
              <a:rPr lang="en-US" sz="5400" b="1" dirty="0">
                <a:solidFill>
                  <a:srgbClr val="FFC000"/>
                </a:solidFill>
                <a:latin typeface="Open Sans"/>
              </a:rPr>
              <a:t>monitor and review</a:t>
            </a:r>
            <a:endParaRPr lang="en-US" sz="5400" b="1" dirty="0" smtClean="0">
              <a:solidFill>
                <a:srgbClr val="FFC000"/>
              </a:solidFill>
              <a:latin typeface="Open Sans"/>
            </a:endParaRPr>
          </a:p>
        </p:txBody>
      </p:sp>
    </p:spTree>
    <p:extLst>
      <p:ext uri="{BB962C8B-B14F-4D97-AF65-F5344CB8AC3E}">
        <p14:creationId xmlns:p14="http://schemas.microsoft.com/office/powerpoint/2010/main" val="38477757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1</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In which phase of a project's life cycle would project uncertainty be the greatest?</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Initiation phase </a:t>
            </a:r>
            <a:endParaRPr lang="en-US" sz="2000" dirty="0" smtClean="0">
              <a:solidFill>
                <a:srgbClr val="00B0F0"/>
              </a:solidFill>
              <a:latin typeface="Open Sans"/>
            </a:endParaRPr>
          </a:p>
          <a:p>
            <a:pPr marL="285750" indent="-285750">
              <a:lnSpc>
                <a:spcPct val="200000"/>
              </a:lnSpc>
              <a:buFont typeface="Arial" panose="020B0604020202020204" pitchFamily="34" charset="0"/>
              <a:buChar char="•"/>
            </a:pPr>
            <a:r>
              <a:rPr lang="en-US" sz="2000" dirty="0" smtClean="0">
                <a:solidFill>
                  <a:srgbClr val="00B0F0"/>
                </a:solidFill>
                <a:latin typeface="Open Sans"/>
              </a:rPr>
              <a:t>Planning </a:t>
            </a:r>
            <a:r>
              <a:rPr lang="en-US" sz="2000" dirty="0">
                <a:solidFill>
                  <a:srgbClr val="00B0F0"/>
                </a:solidFill>
                <a:latin typeface="Open Sans"/>
              </a:rPr>
              <a:t>phase</a:t>
            </a:r>
          </a:p>
          <a:p>
            <a:pPr marL="285750" indent="-285750">
              <a:lnSpc>
                <a:spcPct val="200000"/>
              </a:lnSpc>
              <a:buFont typeface="Arial" panose="020B0604020202020204" pitchFamily="34" charset="0"/>
              <a:buChar char="•"/>
            </a:pPr>
            <a:r>
              <a:rPr lang="en-US" sz="2000" dirty="0">
                <a:solidFill>
                  <a:srgbClr val="00B0F0"/>
                </a:solidFill>
                <a:latin typeface="Open Sans"/>
              </a:rPr>
              <a:t>Execution phase</a:t>
            </a:r>
          </a:p>
          <a:p>
            <a:pPr marL="285750" indent="-285750">
              <a:lnSpc>
                <a:spcPct val="200000"/>
              </a:lnSpc>
              <a:buFont typeface="Arial" panose="020B0604020202020204" pitchFamily="34" charset="0"/>
              <a:buChar char="•"/>
            </a:pPr>
            <a:r>
              <a:rPr lang="en-US" sz="2000" dirty="0">
                <a:solidFill>
                  <a:srgbClr val="00B0F0"/>
                </a:solidFill>
                <a:latin typeface="Open Sans"/>
              </a:rPr>
              <a:t>Closure phase</a:t>
            </a:r>
          </a:p>
        </p:txBody>
      </p:sp>
      <p:pic>
        <p:nvPicPr>
          <p:cNvPr id="11" name="Picture 10"/>
          <p:cNvPicPr>
            <a:picLocks noChangeAspect="1"/>
          </p:cNvPicPr>
          <p:nvPr/>
        </p:nvPicPr>
        <p:blipFill>
          <a:blip r:embed="rId2"/>
          <a:stretch>
            <a:fillRect/>
          </a:stretch>
        </p:blipFill>
        <p:spPr>
          <a:xfrm>
            <a:off x="1955122" y="2289220"/>
            <a:ext cx="342089" cy="365413"/>
          </a:xfrm>
          <a:prstGeom prst="rect">
            <a:avLst/>
          </a:prstGeom>
        </p:spPr>
      </p:pic>
      <p:sp>
        <p:nvSpPr>
          <p:cNvPr id="7" name="Rectangle 6"/>
          <p:cNvSpPr/>
          <p:nvPr/>
        </p:nvSpPr>
        <p:spPr>
          <a:xfrm>
            <a:off x="6313453" y="3380977"/>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There is an inverse relationship between scope and uncertainty. As less is known about project scope in the earliest phase of the project life cycle, the initiation phase has the highest level of uncertainty.</a:t>
            </a:r>
          </a:p>
        </p:txBody>
      </p:sp>
    </p:spTree>
    <p:extLst>
      <p:ext uri="{BB962C8B-B14F-4D97-AF65-F5344CB8AC3E}">
        <p14:creationId xmlns:p14="http://schemas.microsoft.com/office/powerpoint/2010/main" val="168921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you will learn in this </a:t>
            </a:r>
            <a:r>
              <a:rPr lang="en-US" b="1" dirty="0" smtClean="0"/>
              <a:t>section</a:t>
            </a:r>
            <a:endParaRPr lang="en-US" dirty="0"/>
          </a:p>
        </p:txBody>
      </p:sp>
      <p:sp>
        <p:nvSpPr>
          <p:cNvPr id="3" name="Content Placeholder 2"/>
          <p:cNvSpPr>
            <a:spLocks noGrp="1"/>
          </p:cNvSpPr>
          <p:nvPr>
            <p:ph idx="1"/>
          </p:nvPr>
        </p:nvSpPr>
        <p:spPr/>
        <p:txBody>
          <a:bodyPr/>
          <a:lstStyle/>
          <a:p>
            <a:pPr marL="457200" lvl="1" indent="0" fontAlgn="base">
              <a:buNone/>
            </a:pPr>
            <a:r>
              <a:rPr lang="en-US" dirty="0"/>
              <a:t>In this section, you will learn how to:</a:t>
            </a:r>
            <a:br>
              <a:rPr lang="en-US" dirty="0"/>
            </a:br>
            <a:endParaRPr lang="en-US" dirty="0" smtClean="0"/>
          </a:p>
          <a:p>
            <a:pPr lvl="2" fontAlgn="base">
              <a:lnSpc>
                <a:spcPct val="150000"/>
              </a:lnSpc>
            </a:pPr>
            <a:r>
              <a:rPr lang="en-US" sz="2000" dirty="0" err="1" smtClean="0"/>
              <a:t>Recognise</a:t>
            </a:r>
            <a:r>
              <a:rPr lang="en-US" sz="2000" dirty="0"/>
              <a:t> the importance of a monitor and review process</a:t>
            </a:r>
          </a:p>
          <a:p>
            <a:pPr lvl="2" fontAlgn="base">
              <a:lnSpc>
                <a:spcPct val="150000"/>
              </a:lnSpc>
            </a:pPr>
            <a:r>
              <a:rPr lang="en-US" sz="2000" dirty="0"/>
              <a:t>Use a monitor and review process</a:t>
            </a:r>
          </a:p>
          <a:p>
            <a:pPr lvl="2" fontAlgn="base">
              <a:lnSpc>
                <a:spcPct val="150000"/>
              </a:lnSpc>
            </a:pPr>
            <a:r>
              <a:rPr lang="en-US" sz="2000" dirty="0"/>
              <a:t>Integrate a monitor and review process that sets targets</a:t>
            </a:r>
          </a:p>
          <a:p>
            <a:pPr lvl="2" fontAlgn="base">
              <a:lnSpc>
                <a:spcPct val="150000"/>
              </a:lnSpc>
            </a:pPr>
            <a:r>
              <a:rPr lang="en-US" sz="2000" dirty="0"/>
              <a:t>Obtain and use feedback for continuous improvement, and</a:t>
            </a:r>
          </a:p>
          <a:p>
            <a:pPr lvl="2" fontAlgn="base">
              <a:lnSpc>
                <a:spcPct val="150000"/>
              </a:lnSpc>
            </a:pPr>
            <a:r>
              <a:rPr lang="en-US" sz="2000" dirty="0"/>
              <a:t>Select steps for continuous improvement.</a:t>
            </a:r>
          </a:p>
          <a:p>
            <a:endParaRPr lang="en-US" dirty="0"/>
          </a:p>
        </p:txBody>
      </p:sp>
    </p:spTree>
    <p:extLst>
      <p:ext uri="{BB962C8B-B14F-4D97-AF65-F5344CB8AC3E}">
        <p14:creationId xmlns:p14="http://schemas.microsoft.com/office/powerpoint/2010/main" val="8253117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2</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is the approach for dealing with risk in a project better known as?</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A scope baseline </a:t>
            </a:r>
          </a:p>
          <a:p>
            <a:pPr marL="285750" indent="-285750">
              <a:lnSpc>
                <a:spcPct val="200000"/>
              </a:lnSpc>
              <a:buFont typeface="Arial" panose="020B0604020202020204" pitchFamily="34" charset="0"/>
              <a:buChar char="•"/>
            </a:pPr>
            <a:r>
              <a:rPr lang="en-US" sz="2000" dirty="0">
                <a:solidFill>
                  <a:srgbClr val="00B0F0"/>
                </a:solidFill>
                <a:latin typeface="Open Sans"/>
              </a:rPr>
              <a:t>A risk mitigation </a:t>
            </a:r>
            <a:r>
              <a:rPr lang="en-US" sz="2000" dirty="0" smtClean="0">
                <a:solidFill>
                  <a:srgbClr val="00B0F0"/>
                </a:solidFill>
                <a:latin typeface="Open Sans"/>
              </a:rPr>
              <a:t>strategy</a:t>
            </a:r>
            <a:endParaRPr lang="en-US" sz="2000" dirty="0">
              <a:solidFill>
                <a:srgbClr val="00B0F0"/>
              </a:solidFill>
              <a:latin typeface="Open Sans"/>
            </a:endParaRPr>
          </a:p>
          <a:p>
            <a:pPr marL="285750" indent="-285750">
              <a:lnSpc>
                <a:spcPct val="200000"/>
              </a:lnSpc>
              <a:buFont typeface="Arial" panose="020B0604020202020204" pitchFamily="34" charset="0"/>
              <a:buChar char="•"/>
            </a:pPr>
            <a:r>
              <a:rPr lang="en-US" sz="2000" dirty="0">
                <a:solidFill>
                  <a:srgbClr val="00B0F0"/>
                </a:solidFill>
                <a:latin typeface="Open Sans"/>
              </a:rPr>
              <a:t>A workaround</a:t>
            </a:r>
          </a:p>
          <a:p>
            <a:pPr marL="285750" indent="-285750">
              <a:lnSpc>
                <a:spcPct val="200000"/>
              </a:lnSpc>
              <a:buFont typeface="Arial" panose="020B0604020202020204" pitchFamily="34" charset="0"/>
              <a:buChar char="•"/>
            </a:pPr>
            <a:r>
              <a:rPr lang="en-US" sz="2000" dirty="0">
                <a:solidFill>
                  <a:srgbClr val="00B0F0"/>
                </a:solidFill>
                <a:latin typeface="Open Sans"/>
              </a:rPr>
              <a:t>A risk management plan </a:t>
            </a:r>
          </a:p>
        </p:txBody>
      </p:sp>
      <p:pic>
        <p:nvPicPr>
          <p:cNvPr id="11" name="Picture 10"/>
          <p:cNvPicPr>
            <a:picLocks noChangeAspect="1"/>
          </p:cNvPicPr>
          <p:nvPr/>
        </p:nvPicPr>
        <p:blipFill>
          <a:blip r:embed="rId2"/>
          <a:stretch>
            <a:fillRect/>
          </a:stretch>
        </p:blipFill>
        <p:spPr>
          <a:xfrm>
            <a:off x="1796335" y="4029860"/>
            <a:ext cx="342089" cy="365413"/>
          </a:xfrm>
          <a:prstGeom prst="rect">
            <a:avLst/>
          </a:prstGeom>
        </p:spPr>
      </p:pic>
      <p:sp>
        <p:nvSpPr>
          <p:cNvPr id="7" name="Rectangle 6"/>
          <p:cNvSpPr/>
          <p:nvPr/>
        </p:nvSpPr>
        <p:spPr>
          <a:xfrm>
            <a:off x="6313453" y="3380977"/>
            <a:ext cx="5553694" cy="2308324"/>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A project manager needs to develop a risk management plan that helps identify and assess risks, and consider possible ways to deal with those identified risks. A risk management plan should be developed during the planning phase of the project management life cycle, so that plans can be put into place to deal with those risks</a:t>
            </a:r>
            <a:r>
              <a:rPr lang="en-US" dirty="0" smtClean="0"/>
              <a:t>.</a:t>
            </a:r>
            <a:endParaRPr lang="en-US" dirty="0"/>
          </a:p>
        </p:txBody>
      </p:sp>
    </p:spTree>
    <p:extLst>
      <p:ext uri="{BB962C8B-B14F-4D97-AF65-F5344CB8AC3E}">
        <p14:creationId xmlns:p14="http://schemas.microsoft.com/office/powerpoint/2010/main" val="15732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Activity: Risk Management </a:t>
            </a:r>
            <a:r>
              <a:rPr lang="en-US" b="1" dirty="0" err="1"/>
              <a:t>Radargraph</a:t>
            </a:r>
            <a:endParaRPr lang="en-US" dirty="0"/>
          </a:p>
        </p:txBody>
      </p:sp>
      <p:sp>
        <p:nvSpPr>
          <p:cNvPr id="3" name="Content Placeholder 2"/>
          <p:cNvSpPr>
            <a:spLocks noGrp="1"/>
          </p:cNvSpPr>
          <p:nvPr>
            <p:ph idx="1"/>
          </p:nvPr>
        </p:nvSpPr>
        <p:spPr/>
        <p:txBody>
          <a:bodyPr/>
          <a:lstStyle/>
          <a:p>
            <a:r>
              <a:rPr lang="en-US" dirty="0" smtClean="0"/>
              <a:t>Go to file :</a:t>
            </a:r>
          </a:p>
          <a:p>
            <a:endParaRPr lang="en-US" dirty="0"/>
          </a:p>
          <a:p>
            <a:r>
              <a:rPr lang="en-US" dirty="0"/>
              <a:t>Activity_ Risk Management </a:t>
            </a:r>
            <a:r>
              <a:rPr lang="en-US" dirty="0" err="1" smtClean="0"/>
              <a:t>Radargraph</a:t>
            </a:r>
            <a:endParaRPr lang="en-US" dirty="0"/>
          </a:p>
        </p:txBody>
      </p:sp>
    </p:spTree>
    <p:extLst>
      <p:ext uri="{BB962C8B-B14F-4D97-AF65-F5344CB8AC3E}">
        <p14:creationId xmlns:p14="http://schemas.microsoft.com/office/powerpoint/2010/main" val="2568376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Radargraph</a:t>
            </a:r>
            <a:r>
              <a:rPr lang="en-US" b="1" dirty="0"/>
              <a:t> dimensions</a:t>
            </a:r>
            <a:endParaRPr lang="en-US" dirty="0"/>
          </a:p>
        </p:txBody>
      </p:sp>
      <p:pic>
        <p:nvPicPr>
          <p:cNvPr id="4" name="Picture 3"/>
          <p:cNvPicPr>
            <a:picLocks noChangeAspect="1"/>
          </p:cNvPicPr>
          <p:nvPr/>
        </p:nvPicPr>
        <p:blipFill>
          <a:blip r:embed="rId2"/>
          <a:stretch>
            <a:fillRect/>
          </a:stretch>
        </p:blipFill>
        <p:spPr>
          <a:xfrm>
            <a:off x="1287379" y="2089702"/>
            <a:ext cx="9006803" cy="4226877"/>
          </a:xfrm>
          <a:prstGeom prst="rect">
            <a:avLst/>
          </a:prstGeom>
        </p:spPr>
      </p:pic>
    </p:spTree>
    <p:extLst>
      <p:ext uri="{BB962C8B-B14F-4D97-AF65-F5344CB8AC3E}">
        <p14:creationId xmlns:p14="http://schemas.microsoft.com/office/powerpoint/2010/main" val="4217049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Radargraph</a:t>
            </a:r>
            <a:r>
              <a:rPr lang="en-US" b="1" dirty="0"/>
              <a:t> </a:t>
            </a:r>
            <a:r>
              <a:rPr lang="en-US" b="1" dirty="0" smtClean="0"/>
              <a:t>dimensions</a:t>
            </a:r>
            <a:endParaRPr lang="en-US" dirty="0"/>
          </a:p>
        </p:txBody>
      </p:sp>
      <p:pic>
        <p:nvPicPr>
          <p:cNvPr id="4" name="Picture 3"/>
          <p:cNvPicPr>
            <a:picLocks noChangeAspect="1"/>
          </p:cNvPicPr>
          <p:nvPr/>
        </p:nvPicPr>
        <p:blipFill>
          <a:blip r:embed="rId2"/>
          <a:stretch>
            <a:fillRect/>
          </a:stretch>
        </p:blipFill>
        <p:spPr>
          <a:xfrm>
            <a:off x="1916780" y="2448926"/>
            <a:ext cx="8997815" cy="2977315"/>
          </a:xfrm>
          <a:prstGeom prst="rect">
            <a:avLst/>
          </a:prstGeom>
        </p:spPr>
      </p:pic>
    </p:spTree>
    <p:extLst>
      <p:ext uri="{BB962C8B-B14F-4D97-AF65-F5344CB8AC3E}">
        <p14:creationId xmlns:p14="http://schemas.microsoft.com/office/powerpoint/2010/main" val="557448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Radargraph</a:t>
            </a:r>
            <a:r>
              <a:rPr lang="en-US" b="1" dirty="0"/>
              <a:t> dimensions</a:t>
            </a:r>
            <a:endParaRPr lang="en-US" dirty="0"/>
          </a:p>
        </p:txBody>
      </p:sp>
      <p:pic>
        <p:nvPicPr>
          <p:cNvPr id="4" name="Picture 3"/>
          <p:cNvPicPr>
            <a:picLocks noChangeAspect="1"/>
          </p:cNvPicPr>
          <p:nvPr/>
        </p:nvPicPr>
        <p:blipFill>
          <a:blip r:embed="rId2"/>
          <a:stretch>
            <a:fillRect/>
          </a:stretch>
        </p:blipFill>
        <p:spPr>
          <a:xfrm>
            <a:off x="1828800" y="2043150"/>
            <a:ext cx="7896475" cy="4516066"/>
          </a:xfrm>
          <a:prstGeom prst="rect">
            <a:avLst/>
          </a:prstGeom>
        </p:spPr>
      </p:pic>
    </p:spTree>
    <p:extLst>
      <p:ext uri="{BB962C8B-B14F-4D97-AF65-F5344CB8AC3E}">
        <p14:creationId xmlns:p14="http://schemas.microsoft.com/office/powerpoint/2010/main" val="2731445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5489" y="2611596"/>
            <a:ext cx="8649355" cy="1107996"/>
          </a:xfrm>
          <a:prstGeom prst="rect">
            <a:avLst/>
          </a:prstGeom>
          <a:noFill/>
        </p:spPr>
        <p:txBody>
          <a:bodyPr wrap="none" lIns="91440" tIns="45720" rIns="91440" bIns="45720">
            <a:spAutoFit/>
          </a:bodyPr>
          <a:lstStyle/>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2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Monitor and review</a:t>
            </a:r>
          </a:p>
        </p:txBody>
      </p:sp>
    </p:spTree>
    <p:extLst>
      <p:ext uri="{BB962C8B-B14F-4D97-AF65-F5344CB8AC3E}">
        <p14:creationId xmlns:p14="http://schemas.microsoft.com/office/powerpoint/2010/main" val="191654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canvas on Monitor and </a:t>
            </a:r>
            <a:r>
              <a:rPr lang="en-US" b="1" dirty="0" smtClean="0"/>
              <a:t>review</a:t>
            </a:r>
            <a:endParaRPr lang="en-US" dirty="0"/>
          </a:p>
        </p:txBody>
      </p:sp>
      <p:pic>
        <p:nvPicPr>
          <p:cNvPr id="4" name="05_02_A_Review and Monoto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8514" y="2047959"/>
            <a:ext cx="8134350" cy="4572000"/>
          </a:xfrm>
          <a:prstGeom prst="rect">
            <a:avLst/>
          </a:prstGeom>
        </p:spPr>
      </p:pic>
    </p:spTree>
    <p:extLst>
      <p:ext uri="{BB962C8B-B14F-4D97-AF65-F5344CB8AC3E}">
        <p14:creationId xmlns:p14="http://schemas.microsoft.com/office/powerpoint/2010/main" val="367796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dirty="0"/>
              <a:t>Q</a:t>
            </a:r>
            <a:r>
              <a:rPr lang="en-US" dirty="0" smtClean="0"/>
              <a:t>uestions </a:t>
            </a:r>
            <a:r>
              <a:rPr lang="en-US" dirty="0"/>
              <a:t>that you can ask to determine the robustness of the monitoring and review activities in your project</a:t>
            </a:r>
            <a:endParaRPr lang="en-US" dirty="0"/>
          </a:p>
        </p:txBody>
      </p:sp>
      <p:pic>
        <p:nvPicPr>
          <p:cNvPr id="4" name="Picture 3"/>
          <p:cNvPicPr>
            <a:picLocks noChangeAspect="1"/>
          </p:cNvPicPr>
          <p:nvPr/>
        </p:nvPicPr>
        <p:blipFill>
          <a:blip r:embed="rId2"/>
          <a:stretch>
            <a:fillRect/>
          </a:stretch>
        </p:blipFill>
        <p:spPr>
          <a:xfrm>
            <a:off x="0" y="2352925"/>
            <a:ext cx="12049125" cy="1743075"/>
          </a:xfrm>
          <a:prstGeom prst="rect">
            <a:avLst/>
          </a:prstGeom>
        </p:spPr>
      </p:pic>
      <p:pic>
        <p:nvPicPr>
          <p:cNvPr id="5" name="Picture 4"/>
          <p:cNvPicPr>
            <a:picLocks noChangeAspect="1"/>
          </p:cNvPicPr>
          <p:nvPr/>
        </p:nvPicPr>
        <p:blipFill>
          <a:blip r:embed="rId3"/>
          <a:stretch>
            <a:fillRect/>
          </a:stretch>
        </p:blipFill>
        <p:spPr>
          <a:xfrm>
            <a:off x="0" y="4063167"/>
            <a:ext cx="12049125" cy="1619250"/>
          </a:xfrm>
          <a:prstGeom prst="rect">
            <a:avLst/>
          </a:prstGeom>
        </p:spPr>
      </p:pic>
    </p:spTree>
    <p:extLst>
      <p:ext uri="{BB962C8B-B14F-4D97-AF65-F5344CB8AC3E}">
        <p14:creationId xmlns:p14="http://schemas.microsoft.com/office/powerpoint/2010/main" val="20755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dirty="0"/>
              <a:t>Q</a:t>
            </a:r>
            <a:r>
              <a:rPr lang="en-US" dirty="0" smtClean="0"/>
              <a:t>uestions </a:t>
            </a:r>
            <a:r>
              <a:rPr lang="en-US" dirty="0"/>
              <a:t>that you can ask to determine the robustness of the monitoring and review activities in your project</a:t>
            </a:r>
            <a:endParaRPr lang="en-US" dirty="0"/>
          </a:p>
        </p:txBody>
      </p:sp>
      <p:pic>
        <p:nvPicPr>
          <p:cNvPr id="3" name="Picture 2"/>
          <p:cNvPicPr>
            <a:picLocks noChangeAspect="1"/>
          </p:cNvPicPr>
          <p:nvPr/>
        </p:nvPicPr>
        <p:blipFill>
          <a:blip r:embed="rId2"/>
          <a:stretch>
            <a:fillRect/>
          </a:stretch>
        </p:blipFill>
        <p:spPr>
          <a:xfrm>
            <a:off x="71437" y="2581275"/>
            <a:ext cx="12049125" cy="1695450"/>
          </a:xfrm>
          <a:prstGeom prst="rect">
            <a:avLst/>
          </a:prstGeom>
        </p:spPr>
      </p:pic>
      <p:pic>
        <p:nvPicPr>
          <p:cNvPr id="6" name="Picture 5"/>
          <p:cNvPicPr>
            <a:picLocks noChangeAspect="1"/>
          </p:cNvPicPr>
          <p:nvPr/>
        </p:nvPicPr>
        <p:blipFill>
          <a:blip r:embed="rId3"/>
          <a:stretch>
            <a:fillRect/>
          </a:stretch>
        </p:blipFill>
        <p:spPr>
          <a:xfrm>
            <a:off x="71437" y="4276725"/>
            <a:ext cx="12049125" cy="1581150"/>
          </a:xfrm>
          <a:prstGeom prst="rect">
            <a:avLst/>
          </a:prstGeom>
        </p:spPr>
      </p:pic>
    </p:spTree>
    <p:extLst>
      <p:ext uri="{BB962C8B-B14F-4D97-AF65-F5344CB8AC3E}">
        <p14:creationId xmlns:p14="http://schemas.microsoft.com/office/powerpoint/2010/main" val="293284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dirty="0"/>
              <a:t>Q</a:t>
            </a:r>
            <a:r>
              <a:rPr lang="en-US" dirty="0" smtClean="0"/>
              <a:t>uestions </a:t>
            </a:r>
            <a:r>
              <a:rPr lang="en-US" dirty="0"/>
              <a:t>that you can ask to determine the robustness of the monitoring and review activities in your project</a:t>
            </a:r>
            <a:endParaRPr lang="en-US" dirty="0"/>
          </a:p>
        </p:txBody>
      </p:sp>
      <p:pic>
        <p:nvPicPr>
          <p:cNvPr id="3" name="Picture 2"/>
          <p:cNvPicPr>
            <a:picLocks noChangeAspect="1"/>
          </p:cNvPicPr>
          <p:nvPr/>
        </p:nvPicPr>
        <p:blipFill>
          <a:blip r:embed="rId2"/>
          <a:stretch>
            <a:fillRect/>
          </a:stretch>
        </p:blipFill>
        <p:spPr>
          <a:xfrm>
            <a:off x="47625" y="2538412"/>
            <a:ext cx="12096750" cy="1781175"/>
          </a:xfrm>
          <a:prstGeom prst="rect">
            <a:avLst/>
          </a:prstGeom>
        </p:spPr>
      </p:pic>
      <p:pic>
        <p:nvPicPr>
          <p:cNvPr id="6" name="Picture 5"/>
          <p:cNvPicPr>
            <a:picLocks noChangeAspect="1"/>
          </p:cNvPicPr>
          <p:nvPr/>
        </p:nvPicPr>
        <p:blipFill>
          <a:blip r:embed="rId3"/>
          <a:stretch>
            <a:fillRect/>
          </a:stretch>
        </p:blipFill>
        <p:spPr>
          <a:xfrm>
            <a:off x="47625" y="4171345"/>
            <a:ext cx="12058650" cy="1704975"/>
          </a:xfrm>
          <a:prstGeom prst="rect">
            <a:avLst/>
          </a:prstGeom>
        </p:spPr>
      </p:pic>
    </p:spTree>
    <p:extLst>
      <p:ext uri="{BB962C8B-B14F-4D97-AF65-F5344CB8AC3E}">
        <p14:creationId xmlns:p14="http://schemas.microsoft.com/office/powerpoint/2010/main" val="172096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management canvas on </a:t>
            </a:r>
            <a:r>
              <a:rPr lang="en-US" b="1" dirty="0" smtClean="0"/>
              <a:t>communication</a:t>
            </a:r>
            <a:endParaRPr lang="en-US" dirty="0"/>
          </a:p>
        </p:txBody>
      </p:sp>
      <p:sp>
        <p:nvSpPr>
          <p:cNvPr id="3" name="Content Placeholder 2"/>
          <p:cNvSpPr>
            <a:spLocks noGrp="1"/>
          </p:cNvSpPr>
          <p:nvPr>
            <p:ph idx="1"/>
          </p:nvPr>
        </p:nvSpPr>
        <p:spPr/>
        <p:txBody>
          <a:bodyPr/>
          <a:lstStyle/>
          <a:p>
            <a:r>
              <a:rPr lang="en-US" dirty="0"/>
              <a:t>T</a:t>
            </a:r>
            <a:r>
              <a:rPr lang="en-US" dirty="0" smtClean="0"/>
              <a:t>he </a:t>
            </a:r>
            <a:r>
              <a:rPr lang="en-US" dirty="0"/>
              <a:t>most important activity in executing a successful risk management strategy</a:t>
            </a:r>
            <a:r>
              <a:rPr lang="en-US" dirty="0" smtClean="0"/>
              <a:t>.</a:t>
            </a:r>
          </a:p>
          <a:p>
            <a:r>
              <a:rPr lang="en-US" dirty="0"/>
              <a:t>Communicating the </a:t>
            </a:r>
            <a:r>
              <a:rPr lang="en-US" sz="2800" b="1" u="sng" dirty="0">
                <a:solidFill>
                  <a:srgbClr val="FFFF00"/>
                </a:solidFill>
              </a:rPr>
              <a:t>identified risks</a:t>
            </a:r>
            <a:r>
              <a:rPr lang="en-US" dirty="0"/>
              <a:t>, </a:t>
            </a:r>
            <a:r>
              <a:rPr lang="en-US" sz="2800" b="1" u="sng" dirty="0">
                <a:solidFill>
                  <a:srgbClr val="FFFF00"/>
                </a:solidFill>
              </a:rPr>
              <a:t>risk assessments</a:t>
            </a:r>
            <a:r>
              <a:rPr lang="en-US" dirty="0"/>
              <a:t>, and </a:t>
            </a:r>
            <a:r>
              <a:rPr lang="en-US" sz="2800" b="1" u="sng" dirty="0">
                <a:solidFill>
                  <a:srgbClr val="FFFF00"/>
                </a:solidFill>
              </a:rPr>
              <a:t>risk responses </a:t>
            </a:r>
            <a:r>
              <a:rPr lang="en-US" dirty="0"/>
              <a:t>you developed in your risk register to the relevant stakeholders</a:t>
            </a:r>
          </a:p>
          <a:p>
            <a:endParaRPr lang="en-US" dirty="0"/>
          </a:p>
        </p:txBody>
      </p:sp>
      <p:pic>
        <p:nvPicPr>
          <p:cNvPr id="4" name="Picture 3"/>
          <p:cNvPicPr>
            <a:picLocks noChangeAspect="1"/>
          </p:cNvPicPr>
          <p:nvPr/>
        </p:nvPicPr>
        <p:blipFill>
          <a:blip r:embed="rId2"/>
          <a:stretch>
            <a:fillRect/>
          </a:stretch>
        </p:blipFill>
        <p:spPr>
          <a:xfrm>
            <a:off x="6879669" y="4558966"/>
            <a:ext cx="5312331" cy="2299034"/>
          </a:xfrm>
          <a:prstGeom prst="rect">
            <a:avLst/>
          </a:prstGeom>
        </p:spPr>
      </p:pic>
    </p:spTree>
    <p:extLst>
      <p:ext uri="{BB962C8B-B14F-4D97-AF65-F5344CB8AC3E}">
        <p14:creationId xmlns:p14="http://schemas.microsoft.com/office/powerpoint/2010/main" val="219464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dirty="0"/>
              <a:t>Q</a:t>
            </a:r>
            <a:r>
              <a:rPr lang="en-US" dirty="0" smtClean="0"/>
              <a:t>uestions </a:t>
            </a:r>
            <a:r>
              <a:rPr lang="en-US" dirty="0"/>
              <a:t>that you can ask to determine the robustness of the monitoring and review activities in your project</a:t>
            </a:r>
            <a:endParaRPr lang="en-US" dirty="0"/>
          </a:p>
        </p:txBody>
      </p:sp>
      <p:pic>
        <p:nvPicPr>
          <p:cNvPr id="4" name="Picture 3"/>
          <p:cNvPicPr>
            <a:picLocks noChangeAspect="1"/>
          </p:cNvPicPr>
          <p:nvPr/>
        </p:nvPicPr>
        <p:blipFill>
          <a:blip r:embed="rId2"/>
          <a:stretch>
            <a:fillRect/>
          </a:stretch>
        </p:blipFill>
        <p:spPr>
          <a:xfrm>
            <a:off x="71437" y="2809875"/>
            <a:ext cx="12049125" cy="1238250"/>
          </a:xfrm>
          <a:prstGeom prst="rect">
            <a:avLst/>
          </a:prstGeom>
        </p:spPr>
      </p:pic>
      <p:pic>
        <p:nvPicPr>
          <p:cNvPr id="5" name="Picture 4"/>
          <p:cNvPicPr>
            <a:picLocks noChangeAspect="1"/>
          </p:cNvPicPr>
          <p:nvPr/>
        </p:nvPicPr>
        <p:blipFill>
          <a:blip r:embed="rId3"/>
          <a:stretch>
            <a:fillRect/>
          </a:stretch>
        </p:blipFill>
        <p:spPr>
          <a:xfrm>
            <a:off x="71437" y="4051767"/>
            <a:ext cx="12068175" cy="1228725"/>
          </a:xfrm>
          <a:prstGeom prst="rect">
            <a:avLst/>
          </a:prstGeom>
        </p:spPr>
      </p:pic>
    </p:spTree>
    <p:extLst>
      <p:ext uri="{BB962C8B-B14F-4D97-AF65-F5344CB8AC3E}">
        <p14:creationId xmlns:p14="http://schemas.microsoft.com/office/powerpoint/2010/main" val="247062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Monitor and review as a continuous </a:t>
            </a:r>
            <a:r>
              <a:rPr lang="en-US" b="1" dirty="0" smtClean="0"/>
              <a:t>process</a:t>
            </a:r>
            <a:endParaRPr lang="en-US" dirty="0"/>
          </a:p>
        </p:txBody>
      </p:sp>
      <p:sp>
        <p:nvSpPr>
          <p:cNvPr id="3" name="Content Placeholder 2"/>
          <p:cNvSpPr>
            <a:spLocks noGrp="1"/>
          </p:cNvSpPr>
          <p:nvPr>
            <p:ph idx="1"/>
          </p:nvPr>
        </p:nvSpPr>
        <p:spPr>
          <a:xfrm>
            <a:off x="680321" y="2336873"/>
            <a:ext cx="9613861" cy="2046868"/>
          </a:xfrm>
        </p:spPr>
        <p:txBody>
          <a:bodyPr/>
          <a:lstStyle/>
          <a:p>
            <a:r>
              <a:rPr lang="en-US" dirty="0"/>
              <a:t>M</a:t>
            </a:r>
            <a:r>
              <a:rPr lang="en-US" dirty="0" smtClean="0"/>
              <a:t>onitor </a:t>
            </a:r>
            <a:r>
              <a:rPr lang="en-US" dirty="0"/>
              <a:t>and review is a continuous practice that should occur at every stage of the risk management </a:t>
            </a:r>
            <a:r>
              <a:rPr lang="en-US" dirty="0" smtClean="0"/>
              <a:t>process.</a:t>
            </a:r>
            <a:endParaRPr lang="ar-EG" dirty="0" smtClean="0"/>
          </a:p>
          <a:p>
            <a:r>
              <a:rPr lang="en-US" dirty="0"/>
              <a:t>Results should be recorded and reported internally and be an input to the review and continuous improvement of your own risk management processes. </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4921622" y="3974514"/>
            <a:ext cx="6781240" cy="2681780"/>
          </a:xfrm>
          <a:prstGeom prst="rect">
            <a:avLst/>
          </a:prstGeom>
        </p:spPr>
      </p:pic>
      <p:pic>
        <p:nvPicPr>
          <p:cNvPr id="6" name="Picture 5"/>
          <p:cNvPicPr>
            <a:picLocks noChangeAspect="1"/>
          </p:cNvPicPr>
          <p:nvPr/>
        </p:nvPicPr>
        <p:blipFill>
          <a:blip r:embed="rId3"/>
          <a:stretch>
            <a:fillRect/>
          </a:stretch>
        </p:blipFill>
        <p:spPr>
          <a:xfrm>
            <a:off x="457198" y="4509341"/>
            <a:ext cx="4172511" cy="1808530"/>
          </a:xfrm>
          <a:prstGeom prst="rect">
            <a:avLst/>
          </a:prstGeom>
        </p:spPr>
      </p:pic>
    </p:spTree>
    <p:extLst>
      <p:ext uri="{BB962C8B-B14F-4D97-AF65-F5344CB8AC3E}">
        <p14:creationId xmlns:p14="http://schemas.microsoft.com/office/powerpoint/2010/main" val="44651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outcome</a:t>
            </a:r>
            <a:endParaRPr lang="en-US" dirty="0"/>
          </a:p>
        </p:txBody>
      </p:sp>
      <p:sp>
        <p:nvSpPr>
          <p:cNvPr id="3" name="Content Placeholder 2"/>
          <p:cNvSpPr>
            <a:spLocks noGrp="1"/>
          </p:cNvSpPr>
          <p:nvPr>
            <p:ph idx="1"/>
          </p:nvPr>
        </p:nvSpPr>
        <p:spPr>
          <a:xfrm>
            <a:off x="680321" y="2183980"/>
            <a:ext cx="9613861" cy="3599316"/>
          </a:xfrm>
        </p:spPr>
        <p:txBody>
          <a:bodyPr/>
          <a:lstStyle/>
          <a:p>
            <a:r>
              <a:rPr lang="en-US" dirty="0"/>
              <a:t>When you begin the process of managing risk with clear and concise outcomes and what those outcomes will look like, you will then be in a position to monitor and review to ensure those outcomes are met successfully. </a:t>
            </a:r>
            <a:endParaRPr lang="en-US" dirty="0" smtClean="0"/>
          </a:p>
          <a:p>
            <a:r>
              <a:rPr lang="en-US" dirty="0"/>
              <a:t>As this has planning implications, thinking about how you might go about monitoring and reviewing risks of your project or within your organization needs to occur from the outset to ensure activities are fit for purpose</a:t>
            </a:r>
            <a:r>
              <a:rPr lang="en-US" dirty="0" smtClean="0"/>
              <a:t>.</a:t>
            </a:r>
          </a:p>
          <a:p>
            <a:endParaRPr lang="en-US" dirty="0"/>
          </a:p>
        </p:txBody>
      </p:sp>
      <p:grpSp>
        <p:nvGrpSpPr>
          <p:cNvPr id="7" name="Group 6"/>
          <p:cNvGrpSpPr/>
          <p:nvPr/>
        </p:nvGrpSpPr>
        <p:grpSpPr>
          <a:xfrm>
            <a:off x="7175126" y="4808758"/>
            <a:ext cx="4887909" cy="1955113"/>
            <a:chOff x="6166596" y="4801346"/>
            <a:chExt cx="4887909" cy="1955113"/>
          </a:xfrm>
        </p:grpSpPr>
        <p:pic>
          <p:nvPicPr>
            <p:cNvPr id="5" name="Picture 4"/>
            <p:cNvPicPr>
              <a:picLocks noChangeAspect="1"/>
            </p:cNvPicPr>
            <p:nvPr/>
          </p:nvPicPr>
          <p:blipFill>
            <a:blip r:embed="rId2"/>
            <a:stretch>
              <a:fillRect/>
            </a:stretch>
          </p:blipFill>
          <p:spPr>
            <a:xfrm>
              <a:off x="6166596" y="4801346"/>
              <a:ext cx="2923616" cy="1949077"/>
            </a:xfrm>
            <a:prstGeom prst="rect">
              <a:avLst/>
            </a:prstGeom>
          </p:spPr>
        </p:pic>
        <p:pic>
          <p:nvPicPr>
            <p:cNvPr id="6" name="Picture 5"/>
            <p:cNvPicPr>
              <a:picLocks noChangeAspect="1"/>
            </p:cNvPicPr>
            <p:nvPr/>
          </p:nvPicPr>
          <p:blipFill>
            <a:blip r:embed="rId3"/>
            <a:stretch>
              <a:fillRect/>
            </a:stretch>
          </p:blipFill>
          <p:spPr>
            <a:xfrm>
              <a:off x="9090212" y="4801346"/>
              <a:ext cx="1964293" cy="1955113"/>
            </a:xfrm>
            <a:prstGeom prst="rect">
              <a:avLst/>
            </a:prstGeom>
          </p:spPr>
        </p:pic>
      </p:grpSp>
    </p:spTree>
    <p:extLst>
      <p:ext uri="{BB962C8B-B14F-4D97-AF65-F5344CB8AC3E}">
        <p14:creationId xmlns:p14="http://schemas.microsoft.com/office/powerpoint/2010/main" val="50505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Successful Monitoring:</a:t>
            </a:r>
            <a:endParaRPr lang="en-US" dirty="0"/>
          </a:p>
        </p:txBody>
      </p:sp>
      <p:sp>
        <p:nvSpPr>
          <p:cNvPr id="3" name="Content Placeholder 2"/>
          <p:cNvSpPr>
            <a:spLocks noGrp="1"/>
          </p:cNvSpPr>
          <p:nvPr>
            <p:ph idx="1"/>
          </p:nvPr>
        </p:nvSpPr>
        <p:spPr>
          <a:xfrm>
            <a:off x="411380" y="2181760"/>
            <a:ext cx="9613861" cy="3599316"/>
          </a:xfrm>
        </p:spPr>
        <p:txBody>
          <a:bodyPr/>
          <a:lstStyle/>
          <a:p>
            <a:r>
              <a:rPr lang="en-US" dirty="0"/>
              <a:t>Successful monitoring and </a:t>
            </a:r>
            <a:r>
              <a:rPr lang="en-US" dirty="0" smtClean="0"/>
              <a:t>review allows </a:t>
            </a:r>
            <a:r>
              <a:rPr lang="en-US" dirty="0"/>
              <a:t>you to track progress towards project outcomes and adjust any stage if necessary. </a:t>
            </a:r>
            <a:endParaRPr lang="en-US" dirty="0"/>
          </a:p>
          <a:p>
            <a:r>
              <a:rPr lang="en-US" dirty="0" smtClean="0"/>
              <a:t>Tracking </a:t>
            </a:r>
            <a:r>
              <a:rPr lang="en-US" dirty="0"/>
              <a:t>progress in a </a:t>
            </a:r>
            <a:r>
              <a:rPr lang="en-US" dirty="0" smtClean="0"/>
              <a:t> </a:t>
            </a:r>
            <a:r>
              <a:rPr lang="en-US" dirty="0"/>
              <a:t>systematic manner at regular </a:t>
            </a:r>
            <a:r>
              <a:rPr lang="en-US" dirty="0" smtClean="0"/>
              <a:t>intervals </a:t>
            </a:r>
            <a:r>
              <a:rPr lang="en-US" dirty="0"/>
              <a:t>supports you in reaching your project objectives</a:t>
            </a:r>
            <a:r>
              <a:rPr lang="en-US" dirty="0" smtClean="0"/>
              <a:t>.</a:t>
            </a:r>
          </a:p>
          <a:p>
            <a:endParaRPr lang="en-US" dirty="0"/>
          </a:p>
          <a:p>
            <a:endParaRPr lang="en-US" dirty="0"/>
          </a:p>
        </p:txBody>
      </p:sp>
      <p:pic>
        <p:nvPicPr>
          <p:cNvPr id="5" name="Picture 4"/>
          <p:cNvPicPr>
            <a:picLocks noChangeAspect="1"/>
          </p:cNvPicPr>
          <p:nvPr/>
        </p:nvPicPr>
        <p:blipFill>
          <a:blip r:embed="rId2"/>
          <a:stretch>
            <a:fillRect/>
          </a:stretch>
        </p:blipFill>
        <p:spPr>
          <a:xfrm>
            <a:off x="7745506" y="3548344"/>
            <a:ext cx="4128248" cy="3079898"/>
          </a:xfrm>
          <a:prstGeom prst="rect">
            <a:avLst/>
          </a:prstGeom>
        </p:spPr>
      </p:pic>
    </p:spTree>
    <p:extLst>
      <p:ext uri="{BB962C8B-B14F-4D97-AF65-F5344CB8AC3E}">
        <p14:creationId xmlns:p14="http://schemas.microsoft.com/office/powerpoint/2010/main" val="19788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Milestones</a:t>
            </a:r>
            <a:endParaRPr lang="en-US" dirty="0"/>
          </a:p>
        </p:txBody>
      </p:sp>
      <p:sp>
        <p:nvSpPr>
          <p:cNvPr id="3" name="Content Placeholder 2"/>
          <p:cNvSpPr>
            <a:spLocks noGrp="1"/>
          </p:cNvSpPr>
          <p:nvPr>
            <p:ph idx="1"/>
          </p:nvPr>
        </p:nvSpPr>
        <p:spPr/>
        <p:txBody>
          <a:bodyPr/>
          <a:lstStyle/>
          <a:p>
            <a:r>
              <a:rPr lang="en-US" dirty="0"/>
              <a:t>Regular review of </a:t>
            </a:r>
            <a:r>
              <a:rPr lang="en-US" b="1" u="sng" dirty="0">
                <a:solidFill>
                  <a:srgbClr val="FFFF00"/>
                </a:solidFill>
              </a:rPr>
              <a:t>risk assessment, risk response</a:t>
            </a:r>
            <a:r>
              <a:rPr lang="en-US" dirty="0"/>
              <a:t>, and </a:t>
            </a:r>
            <a:r>
              <a:rPr lang="en-US" b="1" u="sng" dirty="0">
                <a:solidFill>
                  <a:srgbClr val="FFFF00"/>
                </a:solidFill>
              </a:rPr>
              <a:t>communication</a:t>
            </a:r>
            <a:r>
              <a:rPr lang="en-US" dirty="0"/>
              <a:t> with the </a:t>
            </a:r>
            <a:r>
              <a:rPr lang="en-US" b="1" dirty="0">
                <a:solidFill>
                  <a:srgbClr val="FFFF00"/>
                </a:solidFill>
              </a:rPr>
              <a:t>risk owner </a:t>
            </a:r>
            <a:r>
              <a:rPr lang="en-US" dirty="0"/>
              <a:t>enables progress and meeting expectations at critical milestones. </a:t>
            </a:r>
            <a:endParaRPr lang="en-US" dirty="0" smtClean="0"/>
          </a:p>
          <a:p>
            <a:r>
              <a:rPr lang="en-US" dirty="0"/>
              <a:t>you can determine the success of the treatment of any risk and whether any of the risks have affected project objectives and outcomes</a:t>
            </a:r>
            <a:endParaRPr lang="en-US" dirty="0"/>
          </a:p>
        </p:txBody>
      </p:sp>
      <p:pic>
        <p:nvPicPr>
          <p:cNvPr id="4" name="Picture 3"/>
          <p:cNvPicPr>
            <a:picLocks noChangeAspect="1"/>
          </p:cNvPicPr>
          <p:nvPr/>
        </p:nvPicPr>
        <p:blipFill>
          <a:blip r:embed="rId2"/>
          <a:stretch>
            <a:fillRect/>
          </a:stretch>
        </p:blipFill>
        <p:spPr>
          <a:xfrm>
            <a:off x="2662516" y="4863793"/>
            <a:ext cx="3449629" cy="1857493"/>
          </a:xfrm>
          <a:prstGeom prst="rect">
            <a:avLst/>
          </a:prstGeom>
        </p:spPr>
      </p:pic>
      <p:pic>
        <p:nvPicPr>
          <p:cNvPr id="5" name="Picture 4"/>
          <p:cNvPicPr>
            <a:picLocks noChangeAspect="1"/>
          </p:cNvPicPr>
          <p:nvPr/>
        </p:nvPicPr>
        <p:blipFill>
          <a:blip r:embed="rId3"/>
          <a:stretch>
            <a:fillRect/>
          </a:stretch>
        </p:blipFill>
        <p:spPr>
          <a:xfrm>
            <a:off x="262217" y="4863792"/>
            <a:ext cx="2400299" cy="1857493"/>
          </a:xfrm>
          <a:prstGeom prst="rect">
            <a:avLst/>
          </a:prstGeom>
        </p:spPr>
      </p:pic>
      <p:pic>
        <p:nvPicPr>
          <p:cNvPr id="6" name="Picture 5"/>
          <p:cNvPicPr>
            <a:picLocks noChangeAspect="1"/>
          </p:cNvPicPr>
          <p:nvPr/>
        </p:nvPicPr>
        <p:blipFill>
          <a:blip r:embed="rId4"/>
          <a:stretch>
            <a:fillRect/>
          </a:stretch>
        </p:blipFill>
        <p:spPr>
          <a:xfrm>
            <a:off x="9224000" y="4610159"/>
            <a:ext cx="2879486" cy="2111126"/>
          </a:xfrm>
          <a:prstGeom prst="rect">
            <a:avLst/>
          </a:prstGeom>
        </p:spPr>
      </p:pic>
    </p:spTree>
    <p:extLst>
      <p:ext uri="{BB962C8B-B14F-4D97-AF65-F5344CB8AC3E}">
        <p14:creationId xmlns:p14="http://schemas.microsoft.com/office/powerpoint/2010/main" val="33209108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t>
            </a:r>
            <a:r>
              <a:rPr lang="en-US" dirty="0" smtClean="0"/>
              <a:t>nderstanding </a:t>
            </a:r>
            <a:r>
              <a:rPr lang="en-US" dirty="0"/>
              <a:t>of the objectives </a:t>
            </a:r>
            <a:endParaRPr lang="en-US" dirty="0"/>
          </a:p>
        </p:txBody>
      </p:sp>
      <p:sp>
        <p:nvSpPr>
          <p:cNvPr id="3" name="Content Placeholder 2"/>
          <p:cNvSpPr>
            <a:spLocks noGrp="1"/>
          </p:cNvSpPr>
          <p:nvPr>
            <p:ph idx="1"/>
          </p:nvPr>
        </p:nvSpPr>
        <p:spPr/>
        <p:txBody>
          <a:bodyPr/>
          <a:lstStyle/>
          <a:p>
            <a:r>
              <a:rPr lang="en-US" dirty="0"/>
              <a:t>If you are not clear on the objectives from the outset, the remaining steps may become ineffective.</a:t>
            </a:r>
          </a:p>
          <a:p>
            <a:r>
              <a:rPr lang="en-US" dirty="0"/>
              <a:t>I</a:t>
            </a:r>
            <a:r>
              <a:rPr lang="en-US" dirty="0" smtClean="0"/>
              <a:t>t </a:t>
            </a:r>
            <a:r>
              <a:rPr lang="en-US" dirty="0"/>
              <a:t>is essential to continually review to ensure your objectives remain valid.</a:t>
            </a:r>
          </a:p>
          <a:p>
            <a:endParaRPr lang="en-US" dirty="0"/>
          </a:p>
        </p:txBody>
      </p:sp>
      <p:pic>
        <p:nvPicPr>
          <p:cNvPr id="1026" name="Picture 2" descr="Image result for objec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45" y="3181163"/>
            <a:ext cx="4349190" cy="434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7199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nvolve </a:t>
            </a:r>
            <a:r>
              <a:rPr lang="en-US" dirty="0"/>
              <a:t>your internal and external stakeholders</a:t>
            </a:r>
            <a:endParaRPr lang="en-US" dirty="0"/>
          </a:p>
        </p:txBody>
      </p:sp>
      <p:sp>
        <p:nvSpPr>
          <p:cNvPr id="3" name="Content Placeholder 2"/>
          <p:cNvSpPr>
            <a:spLocks noGrp="1"/>
          </p:cNvSpPr>
          <p:nvPr>
            <p:ph idx="1"/>
          </p:nvPr>
        </p:nvSpPr>
        <p:spPr/>
        <p:txBody>
          <a:bodyPr/>
          <a:lstStyle/>
          <a:p>
            <a:r>
              <a:rPr lang="en-US" dirty="0" smtClean="0"/>
              <a:t>Create a </a:t>
            </a:r>
            <a:r>
              <a:rPr lang="en-US" dirty="0"/>
              <a:t>culture within your project where monitoring and reviewing are critical </a:t>
            </a:r>
            <a:r>
              <a:rPr lang="en-US" dirty="0" smtClean="0"/>
              <a:t>.</a:t>
            </a:r>
          </a:p>
          <a:p>
            <a:r>
              <a:rPr lang="en-US" dirty="0"/>
              <a:t>I</a:t>
            </a:r>
            <a:r>
              <a:rPr lang="en-US" dirty="0" smtClean="0"/>
              <a:t>nvolving </a:t>
            </a:r>
            <a:r>
              <a:rPr lang="en-US" dirty="0"/>
              <a:t>your stakeholders in this activity demonstrates that you value their expertise, evaluations, and findings, which inform your decisions on how you manage risk.</a:t>
            </a:r>
          </a:p>
          <a:p>
            <a:endParaRPr lang="en-US" dirty="0"/>
          </a:p>
        </p:txBody>
      </p:sp>
      <p:pic>
        <p:nvPicPr>
          <p:cNvPr id="4" name="Picture 3"/>
          <p:cNvPicPr>
            <a:picLocks noChangeAspect="1"/>
          </p:cNvPicPr>
          <p:nvPr/>
        </p:nvPicPr>
        <p:blipFill>
          <a:blip r:embed="rId2"/>
          <a:stretch>
            <a:fillRect/>
          </a:stretch>
        </p:blipFill>
        <p:spPr>
          <a:xfrm>
            <a:off x="7664823" y="3964818"/>
            <a:ext cx="4162603" cy="2729576"/>
          </a:xfrm>
          <a:prstGeom prst="rect">
            <a:avLst/>
          </a:prstGeom>
        </p:spPr>
      </p:pic>
    </p:spTree>
    <p:extLst>
      <p:ext uri="{BB962C8B-B14F-4D97-AF65-F5344CB8AC3E}">
        <p14:creationId xmlns:p14="http://schemas.microsoft.com/office/powerpoint/2010/main" val="37304339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risk management </a:t>
            </a:r>
            <a:r>
              <a:rPr lang="en-US" b="1" dirty="0" smtClean="0"/>
              <a:t>plan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363655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068132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11832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need to occur </a:t>
            </a:r>
            <a:endParaRPr lang="en-US" dirty="0"/>
          </a:p>
        </p:txBody>
      </p:sp>
      <p:grpSp>
        <p:nvGrpSpPr>
          <p:cNvPr id="5" name="Group 4"/>
          <p:cNvGrpSpPr/>
          <p:nvPr/>
        </p:nvGrpSpPr>
        <p:grpSpPr>
          <a:xfrm>
            <a:off x="114837" y="2369970"/>
            <a:ext cx="3263660" cy="3196725"/>
            <a:chOff x="680321" y="2369970"/>
            <a:chExt cx="3263660" cy="3196725"/>
          </a:xfrm>
        </p:grpSpPr>
        <p:pic>
          <p:nvPicPr>
            <p:cNvPr id="1026" name="Picture 2" descr="Image result for regular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21" y="3392906"/>
              <a:ext cx="3263660" cy="21737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0322" y="2369970"/>
              <a:ext cx="3257564" cy="1022936"/>
            </a:xfrm>
            <a:prstGeom prst="rect">
              <a:avLst/>
            </a:prstGeom>
          </p:spPr>
        </p:pic>
      </p:grpSp>
      <p:grpSp>
        <p:nvGrpSpPr>
          <p:cNvPr id="8" name="Group 7"/>
          <p:cNvGrpSpPr/>
          <p:nvPr/>
        </p:nvGrpSpPr>
        <p:grpSpPr>
          <a:xfrm>
            <a:off x="3656375" y="2339466"/>
            <a:ext cx="3661752" cy="3227228"/>
            <a:chOff x="4321764" y="2339467"/>
            <a:chExt cx="3661752" cy="3227228"/>
          </a:xfrm>
        </p:grpSpPr>
        <p:pic>
          <p:nvPicPr>
            <p:cNvPr id="6" name="Picture 5"/>
            <p:cNvPicPr>
              <a:picLocks noChangeAspect="1"/>
            </p:cNvPicPr>
            <p:nvPr/>
          </p:nvPicPr>
          <p:blipFill>
            <a:blip r:embed="rId4"/>
            <a:stretch>
              <a:fillRect/>
            </a:stretch>
          </p:blipFill>
          <p:spPr>
            <a:xfrm>
              <a:off x="4327860" y="3392906"/>
              <a:ext cx="3655656" cy="2173789"/>
            </a:xfrm>
            <a:prstGeom prst="rect">
              <a:avLst/>
            </a:prstGeom>
          </p:spPr>
        </p:pic>
        <p:pic>
          <p:nvPicPr>
            <p:cNvPr id="7" name="Picture 6"/>
            <p:cNvPicPr>
              <a:picLocks noChangeAspect="1"/>
            </p:cNvPicPr>
            <p:nvPr/>
          </p:nvPicPr>
          <p:blipFill>
            <a:blip r:embed="rId5"/>
            <a:stretch>
              <a:fillRect/>
            </a:stretch>
          </p:blipFill>
          <p:spPr>
            <a:xfrm>
              <a:off x="4321764" y="2339467"/>
              <a:ext cx="3661751" cy="1053439"/>
            </a:xfrm>
            <a:prstGeom prst="rect">
              <a:avLst/>
            </a:prstGeom>
          </p:spPr>
        </p:pic>
      </p:grpSp>
      <p:grpSp>
        <p:nvGrpSpPr>
          <p:cNvPr id="11" name="Group 10"/>
          <p:cNvGrpSpPr/>
          <p:nvPr/>
        </p:nvGrpSpPr>
        <p:grpSpPr>
          <a:xfrm>
            <a:off x="7459577" y="2339466"/>
            <a:ext cx="4529138" cy="3374118"/>
            <a:chOff x="7471609" y="2192576"/>
            <a:chExt cx="4529138" cy="3374118"/>
          </a:xfrm>
        </p:grpSpPr>
        <p:pic>
          <p:nvPicPr>
            <p:cNvPr id="9" name="Picture 8"/>
            <p:cNvPicPr>
              <a:picLocks noChangeAspect="1"/>
            </p:cNvPicPr>
            <p:nvPr/>
          </p:nvPicPr>
          <p:blipFill>
            <a:blip r:embed="rId6"/>
            <a:stretch>
              <a:fillRect/>
            </a:stretch>
          </p:blipFill>
          <p:spPr>
            <a:xfrm>
              <a:off x="7471610" y="3392905"/>
              <a:ext cx="4529137" cy="2173789"/>
            </a:xfrm>
            <a:prstGeom prst="rect">
              <a:avLst/>
            </a:prstGeom>
          </p:spPr>
        </p:pic>
        <p:sp>
          <p:nvSpPr>
            <p:cNvPr id="10" name="Rectangle 9"/>
            <p:cNvSpPr/>
            <p:nvPr/>
          </p:nvSpPr>
          <p:spPr>
            <a:xfrm>
              <a:off x="7471609" y="2192576"/>
              <a:ext cx="4529138" cy="1200329"/>
            </a:xfrm>
            <a:prstGeom prst="rect">
              <a:avLst/>
            </a:prstGeom>
            <a:solidFill>
              <a:srgbClr val="0070C0"/>
            </a:solidFill>
          </p:spPr>
          <p:txBody>
            <a:bodyPr wrap="square" lIns="91440" tIns="45720" rIns="91440" bIns="45720">
              <a:spAutoFit/>
            </a:bodyPr>
            <a:lstStyle/>
            <a:p>
              <a:pPr algn="ctr"/>
              <a:r>
                <a:rPr lang="en-US" sz="7200" b="1" cap="none" spc="0" dirty="0" smtClean="0">
                  <a:ln w="6600">
                    <a:solidFill>
                      <a:schemeClr val="accent2"/>
                    </a:solidFill>
                    <a:prstDash val="solid"/>
                  </a:ln>
                  <a:solidFill>
                    <a:srgbClr val="FFFFFF"/>
                  </a:solidFill>
                  <a:effectLst>
                    <a:outerShdw dist="38100" dir="2700000" algn="tl" rotWithShape="0">
                      <a:schemeClr val="accent2"/>
                    </a:outerShdw>
                  </a:effectLst>
                </a:rPr>
                <a:t>Formally </a:t>
              </a:r>
              <a:endParaRPr lang="en-US" sz="7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spTree>
    <p:extLst>
      <p:ext uri="{BB962C8B-B14F-4D97-AF65-F5344CB8AC3E}">
        <p14:creationId xmlns:p14="http://schemas.microsoft.com/office/powerpoint/2010/main" val="372031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847" y="2775102"/>
            <a:ext cx="8186857" cy="1754326"/>
          </a:xfrm>
          <a:prstGeom prst="rect">
            <a:avLst/>
          </a:prstGeom>
        </p:spPr>
        <p:txBody>
          <a:bodyPr wrap="none">
            <a:spAutoFit/>
          </a:bodyPr>
          <a:lstStyle/>
          <a:p>
            <a:pPr algn="ctr"/>
            <a:r>
              <a:rPr lang="en-US" sz="5400" b="1" dirty="0">
                <a:solidFill>
                  <a:srgbClr val="FFC000"/>
                </a:solidFill>
                <a:latin typeface="Open Sans"/>
              </a:rPr>
              <a:t>Knowledge check 2: </a:t>
            </a:r>
            <a:endParaRPr lang="en-US" sz="5400" b="1" dirty="0" smtClean="0">
              <a:solidFill>
                <a:srgbClr val="FFC000"/>
              </a:solidFill>
              <a:latin typeface="Open Sans"/>
            </a:endParaRPr>
          </a:p>
          <a:p>
            <a:pPr algn="ctr"/>
            <a:r>
              <a:rPr lang="en-US" sz="5400" b="1" dirty="0" smtClean="0">
                <a:solidFill>
                  <a:srgbClr val="FFC000"/>
                </a:solidFill>
                <a:latin typeface="Open Sans"/>
              </a:rPr>
              <a:t>Risk </a:t>
            </a:r>
            <a:r>
              <a:rPr lang="en-US" sz="5400" b="1" dirty="0">
                <a:solidFill>
                  <a:srgbClr val="FFC000"/>
                </a:solidFill>
                <a:latin typeface="Open Sans"/>
              </a:rPr>
              <a:t>monitor and review</a:t>
            </a:r>
            <a:endParaRPr lang="en-US" sz="5400" b="1" dirty="0" smtClean="0">
              <a:solidFill>
                <a:srgbClr val="FFC000"/>
              </a:solidFill>
              <a:latin typeface="Open Sans"/>
            </a:endParaRPr>
          </a:p>
        </p:txBody>
      </p:sp>
    </p:spTree>
    <p:extLst>
      <p:ext uri="{BB962C8B-B14F-4D97-AF65-F5344CB8AC3E}">
        <p14:creationId xmlns:p14="http://schemas.microsoft.com/office/powerpoint/2010/main" val="10927632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3</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is the final stage of the risk management process better known as?</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Monitor and review</a:t>
            </a:r>
          </a:p>
          <a:p>
            <a:pPr marL="285750" indent="-285750">
              <a:lnSpc>
                <a:spcPct val="200000"/>
              </a:lnSpc>
              <a:buFont typeface="Arial" panose="020B0604020202020204" pitchFamily="34" charset="0"/>
              <a:buChar char="•"/>
            </a:pPr>
            <a:r>
              <a:rPr lang="en-US" sz="2000" dirty="0">
                <a:solidFill>
                  <a:srgbClr val="00B0F0"/>
                </a:solidFill>
                <a:latin typeface="Open Sans"/>
              </a:rPr>
              <a:t>Reporting</a:t>
            </a:r>
          </a:p>
          <a:p>
            <a:pPr marL="285750" indent="-285750">
              <a:lnSpc>
                <a:spcPct val="200000"/>
              </a:lnSpc>
              <a:buFont typeface="Arial" panose="020B0604020202020204" pitchFamily="34" charset="0"/>
              <a:buChar char="•"/>
            </a:pPr>
            <a:r>
              <a:rPr lang="en-US" sz="2000" dirty="0">
                <a:solidFill>
                  <a:srgbClr val="00B0F0"/>
                </a:solidFill>
                <a:latin typeface="Open Sans"/>
              </a:rPr>
              <a:t>Execution</a:t>
            </a:r>
          </a:p>
          <a:p>
            <a:pPr marL="285750" indent="-285750">
              <a:lnSpc>
                <a:spcPct val="200000"/>
              </a:lnSpc>
              <a:buFont typeface="Arial" panose="020B0604020202020204" pitchFamily="34" charset="0"/>
              <a:buChar char="•"/>
            </a:pPr>
            <a:r>
              <a:rPr lang="en-US" sz="2000" dirty="0">
                <a:solidFill>
                  <a:srgbClr val="00B0F0"/>
                </a:solidFill>
                <a:latin typeface="Open Sans"/>
              </a:rPr>
              <a:t>Closure</a:t>
            </a:r>
          </a:p>
        </p:txBody>
      </p:sp>
      <p:pic>
        <p:nvPicPr>
          <p:cNvPr id="11" name="Picture 10"/>
          <p:cNvPicPr>
            <a:picLocks noChangeAspect="1"/>
          </p:cNvPicPr>
          <p:nvPr/>
        </p:nvPicPr>
        <p:blipFill>
          <a:blip r:embed="rId2"/>
          <a:stretch>
            <a:fillRect/>
          </a:stretch>
        </p:blipFill>
        <p:spPr>
          <a:xfrm>
            <a:off x="1955122" y="2289220"/>
            <a:ext cx="342089" cy="365413"/>
          </a:xfrm>
          <a:prstGeom prst="rect">
            <a:avLst/>
          </a:prstGeom>
        </p:spPr>
      </p:pic>
      <p:sp>
        <p:nvSpPr>
          <p:cNvPr id="7" name="Rectangle 6"/>
          <p:cNvSpPr/>
          <p:nvPr/>
        </p:nvSpPr>
        <p:spPr>
          <a:xfrm>
            <a:off x="6313453" y="3380977"/>
            <a:ext cx="5553694" cy="923330"/>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Remember that monitor and review is a continuous part of risk management.</a:t>
            </a:r>
          </a:p>
        </p:txBody>
      </p:sp>
    </p:spTree>
    <p:extLst>
      <p:ext uri="{BB962C8B-B14F-4D97-AF65-F5344CB8AC3E}">
        <p14:creationId xmlns:p14="http://schemas.microsoft.com/office/powerpoint/2010/main" val="9531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4</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actions are part of the risk management process? Identify each valid action.</a:t>
            </a:r>
          </a:p>
        </p:txBody>
      </p:sp>
      <p:sp>
        <p:nvSpPr>
          <p:cNvPr id="9" name="Rectangle 8"/>
          <p:cNvSpPr/>
          <p:nvPr/>
        </p:nvSpPr>
        <p:spPr>
          <a:xfrm>
            <a:off x="2297211" y="2067100"/>
            <a:ext cx="6784796"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Defining the roles and responsibilities of team members</a:t>
            </a:r>
          </a:p>
          <a:p>
            <a:pPr marL="285750" indent="-285750">
              <a:lnSpc>
                <a:spcPct val="200000"/>
              </a:lnSpc>
              <a:buFont typeface="Arial" panose="020B0604020202020204" pitchFamily="34" charset="0"/>
              <a:buChar char="•"/>
            </a:pPr>
            <a:r>
              <a:rPr lang="en-US" sz="2000" dirty="0">
                <a:solidFill>
                  <a:srgbClr val="00B0F0"/>
                </a:solidFill>
                <a:latin typeface="Open Sans"/>
              </a:rPr>
              <a:t>Establishing a risk reporting format</a:t>
            </a:r>
          </a:p>
          <a:p>
            <a:pPr marL="285750" indent="-285750">
              <a:lnSpc>
                <a:spcPct val="200000"/>
              </a:lnSpc>
              <a:buFont typeface="Arial" panose="020B0604020202020204" pitchFamily="34" charset="0"/>
              <a:buChar char="•"/>
            </a:pPr>
            <a:r>
              <a:rPr lang="en-US" sz="2000" dirty="0">
                <a:solidFill>
                  <a:srgbClr val="00B0F0"/>
                </a:solidFill>
                <a:latin typeface="Open Sans"/>
              </a:rPr>
              <a:t>Selecting the project manager</a:t>
            </a:r>
          </a:p>
          <a:p>
            <a:pPr marL="285750" indent="-285750">
              <a:lnSpc>
                <a:spcPct val="200000"/>
              </a:lnSpc>
              <a:buFont typeface="Arial" panose="020B0604020202020204" pitchFamily="34" charset="0"/>
              <a:buChar char="•"/>
            </a:pPr>
            <a:r>
              <a:rPr lang="en-US" sz="2000" dirty="0">
                <a:solidFill>
                  <a:srgbClr val="00B0F0"/>
                </a:solidFill>
                <a:latin typeface="Open Sans"/>
              </a:rPr>
              <a:t>Risk sorting and interpretation</a:t>
            </a:r>
          </a:p>
        </p:txBody>
      </p:sp>
      <p:pic>
        <p:nvPicPr>
          <p:cNvPr id="11" name="Picture 10"/>
          <p:cNvPicPr>
            <a:picLocks noChangeAspect="1"/>
          </p:cNvPicPr>
          <p:nvPr/>
        </p:nvPicPr>
        <p:blipFill>
          <a:blip r:embed="rId2"/>
          <a:stretch>
            <a:fillRect/>
          </a:stretch>
        </p:blipFill>
        <p:spPr>
          <a:xfrm>
            <a:off x="1955122" y="2289220"/>
            <a:ext cx="342089" cy="365413"/>
          </a:xfrm>
          <a:prstGeom prst="rect">
            <a:avLst/>
          </a:prstGeom>
        </p:spPr>
      </p:pic>
      <p:sp>
        <p:nvSpPr>
          <p:cNvPr id="7" name="Rectangle 6"/>
          <p:cNvSpPr/>
          <p:nvPr/>
        </p:nvSpPr>
        <p:spPr>
          <a:xfrm>
            <a:off x="6305160" y="4822319"/>
            <a:ext cx="5553694" cy="923330"/>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All of these actions are part of the risk management process.</a:t>
            </a:r>
          </a:p>
        </p:txBody>
      </p:sp>
      <p:pic>
        <p:nvPicPr>
          <p:cNvPr id="8" name="Picture 7"/>
          <p:cNvPicPr>
            <a:picLocks noChangeAspect="1"/>
          </p:cNvPicPr>
          <p:nvPr/>
        </p:nvPicPr>
        <p:blipFill>
          <a:blip r:embed="rId2"/>
          <a:stretch>
            <a:fillRect/>
          </a:stretch>
        </p:blipFill>
        <p:spPr>
          <a:xfrm>
            <a:off x="1880529" y="2881176"/>
            <a:ext cx="342089" cy="365413"/>
          </a:xfrm>
          <a:prstGeom prst="rect">
            <a:avLst/>
          </a:prstGeom>
        </p:spPr>
      </p:pic>
      <p:pic>
        <p:nvPicPr>
          <p:cNvPr id="10" name="Picture 9"/>
          <p:cNvPicPr>
            <a:picLocks noChangeAspect="1"/>
          </p:cNvPicPr>
          <p:nvPr/>
        </p:nvPicPr>
        <p:blipFill>
          <a:blip r:embed="rId2"/>
          <a:stretch>
            <a:fillRect/>
          </a:stretch>
        </p:blipFill>
        <p:spPr>
          <a:xfrm>
            <a:off x="1765433" y="4027308"/>
            <a:ext cx="342089" cy="365413"/>
          </a:xfrm>
          <a:prstGeom prst="rect">
            <a:avLst/>
          </a:prstGeom>
        </p:spPr>
      </p:pic>
    </p:spTree>
    <p:extLst>
      <p:ext uri="{BB962C8B-B14F-4D97-AF65-F5344CB8AC3E}">
        <p14:creationId xmlns:p14="http://schemas.microsoft.com/office/powerpoint/2010/main" val="202149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5</a:t>
            </a:r>
            <a:endParaRPr lang="en-US" sz="2800" b="1" i="0" u="sng" dirty="0">
              <a:solidFill>
                <a:srgbClr val="C00000"/>
              </a:solidFill>
              <a:effectLst/>
              <a:latin typeface="Open Sans"/>
            </a:endParaRPr>
          </a:p>
        </p:txBody>
      </p:sp>
      <p:sp>
        <p:nvSpPr>
          <p:cNvPr id="3" name="Rectangle 2"/>
          <p:cNvSpPr/>
          <p:nvPr/>
        </p:nvSpPr>
        <p:spPr>
          <a:xfrm>
            <a:off x="1492447" y="731879"/>
            <a:ext cx="8382447" cy="1200329"/>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term is used for "an uncertain event or condition that, if it occurs, has a positive or negative effect on project objectives"?</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Risk</a:t>
            </a:r>
          </a:p>
          <a:p>
            <a:pPr marL="285750" indent="-285750">
              <a:lnSpc>
                <a:spcPct val="200000"/>
              </a:lnSpc>
              <a:buFont typeface="Arial" panose="020B0604020202020204" pitchFamily="34" charset="0"/>
              <a:buChar char="•"/>
            </a:pPr>
            <a:r>
              <a:rPr lang="en-US" sz="2000" dirty="0">
                <a:solidFill>
                  <a:srgbClr val="00B0F0"/>
                </a:solidFill>
                <a:latin typeface="Open Sans"/>
              </a:rPr>
              <a:t>Hazard</a:t>
            </a:r>
          </a:p>
          <a:p>
            <a:pPr marL="285750" indent="-285750">
              <a:lnSpc>
                <a:spcPct val="200000"/>
              </a:lnSpc>
              <a:buFont typeface="Arial" panose="020B0604020202020204" pitchFamily="34" charset="0"/>
              <a:buChar char="•"/>
            </a:pPr>
            <a:r>
              <a:rPr lang="en-US" sz="2000" dirty="0">
                <a:solidFill>
                  <a:srgbClr val="00B0F0"/>
                </a:solidFill>
                <a:latin typeface="Open Sans"/>
              </a:rPr>
              <a:t>Bad luck</a:t>
            </a:r>
          </a:p>
          <a:p>
            <a:pPr marL="285750" indent="-285750">
              <a:lnSpc>
                <a:spcPct val="200000"/>
              </a:lnSpc>
              <a:buFont typeface="Arial" panose="020B0604020202020204" pitchFamily="34" charset="0"/>
              <a:buChar char="•"/>
            </a:pPr>
            <a:r>
              <a:rPr lang="en-US" sz="2000" dirty="0">
                <a:solidFill>
                  <a:srgbClr val="00B0F0"/>
                </a:solidFill>
                <a:latin typeface="Open Sans"/>
              </a:rPr>
              <a:t>Disaster</a:t>
            </a:r>
          </a:p>
        </p:txBody>
      </p:sp>
      <p:pic>
        <p:nvPicPr>
          <p:cNvPr id="11" name="Picture 10"/>
          <p:cNvPicPr>
            <a:picLocks noChangeAspect="1"/>
          </p:cNvPicPr>
          <p:nvPr/>
        </p:nvPicPr>
        <p:blipFill>
          <a:blip r:embed="rId2"/>
          <a:stretch>
            <a:fillRect/>
          </a:stretch>
        </p:blipFill>
        <p:spPr>
          <a:xfrm>
            <a:off x="1983041" y="2291179"/>
            <a:ext cx="342089" cy="365413"/>
          </a:xfrm>
          <a:prstGeom prst="rect">
            <a:avLst/>
          </a:prstGeom>
        </p:spPr>
      </p:pic>
      <p:sp>
        <p:nvSpPr>
          <p:cNvPr id="7" name="Rectangle 6"/>
          <p:cNvSpPr/>
          <p:nvPr/>
        </p:nvSpPr>
        <p:spPr>
          <a:xfrm>
            <a:off x="6313453" y="3380977"/>
            <a:ext cx="5553694" cy="1477328"/>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Risk is uncertain and inevitable. Risk should not be seen as something negative but rather as something that needs to be responded to throughout the execution of the project.</a:t>
            </a:r>
          </a:p>
        </p:txBody>
      </p:sp>
    </p:spTree>
    <p:extLst>
      <p:ext uri="{BB962C8B-B14F-4D97-AF65-F5344CB8AC3E}">
        <p14:creationId xmlns:p14="http://schemas.microsoft.com/office/powerpoint/2010/main" val="15460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7196" y="2647691"/>
            <a:ext cx="9850004" cy="2123658"/>
          </a:xfrm>
          <a:prstGeom prst="rect">
            <a:avLst/>
          </a:prstGeom>
          <a:noFill/>
        </p:spPr>
        <p:txBody>
          <a:bodyPr wrap="none" lIns="91440" tIns="45720" rIns="91440" bIns="45720">
            <a:spAutoFit/>
          </a:bodyPr>
          <a:lstStyle/>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3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Discussion: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Risk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monitor and review</a:t>
            </a:r>
          </a:p>
        </p:txBody>
      </p:sp>
    </p:spTree>
    <p:extLst>
      <p:ext uri="{BB962C8B-B14F-4D97-AF65-F5344CB8AC3E}">
        <p14:creationId xmlns:p14="http://schemas.microsoft.com/office/powerpoint/2010/main" val="418888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Discuss the challenges you have </a:t>
            </a:r>
            <a:r>
              <a:rPr lang="en-US" b="1" dirty="0" smtClean="0"/>
              <a:t>faced</a:t>
            </a:r>
            <a:endParaRPr lang="en-US" dirty="0"/>
          </a:p>
        </p:txBody>
      </p:sp>
      <p:sp>
        <p:nvSpPr>
          <p:cNvPr id="3" name="Content Placeholder 2"/>
          <p:cNvSpPr>
            <a:spLocks noGrp="1"/>
          </p:cNvSpPr>
          <p:nvPr>
            <p:ph idx="1"/>
          </p:nvPr>
        </p:nvSpPr>
        <p:spPr/>
        <p:txBody>
          <a:bodyPr/>
          <a:lstStyle/>
          <a:p>
            <a:pPr>
              <a:lnSpc>
                <a:spcPct val="150000"/>
              </a:lnSpc>
            </a:pPr>
            <a:r>
              <a:rPr lang="en-US" dirty="0"/>
              <a:t>In this final forum discussion, we would like you to discuss the challenges you face once you have completed all of the risk work on a project. Try to address challenges that relate to who you report to and how often reporting takes place to ensure effective communication, monitoring and review.  </a:t>
            </a:r>
          </a:p>
        </p:txBody>
      </p:sp>
    </p:spTree>
    <p:extLst>
      <p:ext uri="{BB962C8B-B14F-4D97-AF65-F5344CB8AC3E}">
        <p14:creationId xmlns:p14="http://schemas.microsoft.com/office/powerpoint/2010/main" val="16982894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7391" y="2848582"/>
            <a:ext cx="3013454" cy="1323439"/>
          </a:xfrm>
          <a:prstGeom prst="rect">
            <a:avLst/>
          </a:prstGeom>
          <a:noFill/>
        </p:spPr>
        <p:txBody>
          <a:bodyPr wrap="none" lIns="91440" tIns="45720" rIns="91440" bIns="45720">
            <a:spAutoFit/>
          </a:bodyPr>
          <a:lstStyle/>
          <a:p>
            <a:pPr algn="ctr"/>
            <a:r>
              <a:rPr lang="en-US" sz="8000" b="1" cap="none" spc="0"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4 FAQ</a:t>
            </a:r>
            <a:endParaRPr lang="en-US" sz="8000" b="1" cap="none" spc="0"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16504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19545" y="2912386"/>
            <a:ext cx="7483139" cy="1107996"/>
          </a:xfrm>
          <a:prstGeom prst="rect">
            <a:avLst/>
          </a:prstGeom>
          <a:noFill/>
        </p:spPr>
        <p:txBody>
          <a:bodyPr wrap="none" lIns="91440" tIns="45720" rIns="91440" bIns="45720">
            <a:spAutoFit/>
          </a:bodyPr>
          <a:lstStyle/>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5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Course summary</a:t>
            </a:r>
          </a:p>
        </p:txBody>
      </p:sp>
    </p:spTree>
    <p:extLst>
      <p:ext uri="{BB962C8B-B14F-4D97-AF65-F5344CB8AC3E}">
        <p14:creationId xmlns:p14="http://schemas.microsoft.com/office/powerpoint/2010/main" val="380808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6388" y="2967335"/>
            <a:ext cx="325922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Feed back </a:t>
            </a:r>
            <a:endParaRPr lang="en-US" sz="54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796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ll </a:t>
            </a:r>
            <a:r>
              <a:rPr lang="en-US" dirty="0"/>
              <a:t>stakeholders </a:t>
            </a:r>
            <a:r>
              <a:rPr lang="en-US" dirty="0" smtClean="0"/>
              <a:t>must be </a:t>
            </a:r>
            <a:r>
              <a:rPr lang="en-US" dirty="0"/>
              <a:t>aware of the risks and response strategies.</a:t>
            </a:r>
          </a:p>
        </p:txBody>
      </p:sp>
      <p:pic>
        <p:nvPicPr>
          <p:cNvPr id="2050" name="Picture 2" descr="Image result for Risk and response strate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251" y="2882980"/>
            <a:ext cx="6699250" cy="397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31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considerations you now need to deal with are</a:t>
            </a:r>
            <a:r>
              <a:rPr lang="en-US" dirty="0" smtClean="0"/>
              <a:t>...</a:t>
            </a:r>
            <a:endParaRPr lang="en-US" dirty="0"/>
          </a:p>
        </p:txBody>
      </p:sp>
      <p:pic>
        <p:nvPicPr>
          <p:cNvPr id="4" name="Picture 3"/>
          <p:cNvPicPr>
            <a:picLocks noChangeAspect="1"/>
          </p:cNvPicPr>
          <p:nvPr/>
        </p:nvPicPr>
        <p:blipFill>
          <a:blip r:embed="rId2"/>
          <a:stretch>
            <a:fillRect/>
          </a:stretch>
        </p:blipFill>
        <p:spPr>
          <a:xfrm>
            <a:off x="356686" y="2279733"/>
            <a:ext cx="11382375" cy="3838575"/>
          </a:xfrm>
          <a:prstGeom prst="rect">
            <a:avLst/>
          </a:prstGeom>
        </p:spPr>
      </p:pic>
    </p:spTree>
    <p:extLst>
      <p:ext uri="{BB962C8B-B14F-4D97-AF65-F5344CB8AC3E}">
        <p14:creationId xmlns:p14="http://schemas.microsoft.com/office/powerpoint/2010/main" val="702375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Reporting to internal and external </a:t>
            </a:r>
            <a:r>
              <a:rPr lang="en-US" b="1" dirty="0" smtClean="0"/>
              <a:t>stakeholders</a:t>
            </a:r>
            <a:endParaRPr lang="en-US" dirty="0"/>
          </a:p>
        </p:txBody>
      </p:sp>
      <p:sp>
        <p:nvSpPr>
          <p:cNvPr id="3" name="Content Placeholder 2"/>
          <p:cNvSpPr>
            <a:spLocks noGrp="1"/>
          </p:cNvSpPr>
          <p:nvPr>
            <p:ph idx="1"/>
          </p:nvPr>
        </p:nvSpPr>
        <p:spPr>
          <a:xfrm>
            <a:off x="680321" y="2336873"/>
            <a:ext cx="9613861" cy="1296664"/>
          </a:xfrm>
        </p:spPr>
        <p:txBody>
          <a:bodyPr/>
          <a:lstStyle/>
          <a:p>
            <a:r>
              <a:rPr lang="en-US" dirty="0"/>
              <a:t>I</a:t>
            </a:r>
            <a:r>
              <a:rPr lang="en-US" dirty="0" smtClean="0"/>
              <a:t>mplementing </a:t>
            </a:r>
            <a:r>
              <a:rPr lang="en-US" dirty="0"/>
              <a:t>the various risk response activities involves a range of project stakeholders, and does not rely solely on you as the project manager.</a:t>
            </a:r>
          </a:p>
        </p:txBody>
      </p:sp>
      <p:pic>
        <p:nvPicPr>
          <p:cNvPr id="4" name="Picture 3"/>
          <p:cNvPicPr>
            <a:picLocks noChangeAspect="1"/>
          </p:cNvPicPr>
          <p:nvPr/>
        </p:nvPicPr>
        <p:blipFill>
          <a:blip r:embed="rId2"/>
          <a:stretch>
            <a:fillRect/>
          </a:stretch>
        </p:blipFill>
        <p:spPr>
          <a:xfrm>
            <a:off x="7206917" y="3120911"/>
            <a:ext cx="4985084" cy="3737089"/>
          </a:xfrm>
          <a:prstGeom prst="rect">
            <a:avLst/>
          </a:prstGeom>
        </p:spPr>
      </p:pic>
    </p:spTree>
    <p:extLst>
      <p:ext uri="{BB962C8B-B14F-4D97-AF65-F5344CB8AC3E}">
        <p14:creationId xmlns:p14="http://schemas.microsoft.com/office/powerpoint/2010/main" val="3907001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3834</TotalTime>
  <Words>1543</Words>
  <Application>Microsoft Office PowerPoint</Application>
  <PresentationFormat>Widescreen</PresentationFormat>
  <Paragraphs>182</Paragraphs>
  <Slides>68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Georgia</vt:lpstr>
      <vt:lpstr>Open Sans</vt:lpstr>
      <vt:lpstr>Segoe UI</vt:lpstr>
      <vt:lpstr>Times New Roman</vt:lpstr>
      <vt:lpstr>Trebuchet MS</vt:lpstr>
      <vt:lpstr>Berlin</vt:lpstr>
      <vt:lpstr>PowerPoint Presentation</vt:lpstr>
      <vt:lpstr>PowerPoint Presentation</vt:lpstr>
      <vt:lpstr>PowerPoint Presentation</vt:lpstr>
      <vt:lpstr>What you will learn in this section</vt:lpstr>
      <vt:lpstr>Risk management canvas on communication</vt:lpstr>
      <vt:lpstr>Communicating need to occur </vt:lpstr>
      <vt:lpstr>All stakeholders must be aware of the risks and response strategies.</vt:lpstr>
      <vt:lpstr>Key considerations you now need to deal with are...</vt:lpstr>
      <vt:lpstr>Reporting to internal and external stakeholders</vt:lpstr>
      <vt:lpstr>Reporting to internal and external stakeholders</vt:lpstr>
      <vt:lpstr>Reporting to internal and external stakeholders</vt:lpstr>
      <vt:lpstr>Reporting to internal and external stakeholders</vt:lpstr>
      <vt:lpstr>Reporting  Risk ?</vt:lpstr>
      <vt:lpstr>So what information would enable effective risk reporting?</vt:lpstr>
      <vt:lpstr>Internal stakeholders</vt:lpstr>
      <vt:lpstr>Internal stakeholders</vt:lpstr>
      <vt:lpstr>Internal stakeholders</vt:lpstr>
      <vt:lpstr>External Stakeholders:</vt:lpstr>
      <vt:lpstr>Filter Data:</vt:lpstr>
      <vt:lpstr>Why formal and frequent risk reporting to your stakeholders ?</vt:lpstr>
      <vt:lpstr>Create Reporting structure: </vt:lpstr>
      <vt:lpstr>Develop a formal communication and reporting structure </vt:lpstr>
      <vt:lpstr>Reporting Structure:</vt:lpstr>
      <vt:lpstr>Communicating and reporting risk activities</vt:lpstr>
      <vt:lpstr>Channels of communicating:</vt:lpstr>
      <vt:lpstr>Channels of communicating:</vt:lpstr>
      <vt:lpstr>Channels of communicating:</vt:lpstr>
      <vt:lpstr>Channels of communicating:</vt:lpstr>
      <vt:lpstr>Channels of communicating:</vt:lpstr>
      <vt:lpstr>Channels of communicating:</vt:lpstr>
      <vt:lpstr>Channels of communicating:</vt:lpstr>
      <vt:lpstr>Face to face meetings :</vt:lpstr>
      <vt:lpstr>Meetings held at regular intervals :</vt:lpstr>
      <vt:lpstr>Meetings are time and cost consuming</vt:lpstr>
      <vt:lpstr>Project Documentation :</vt:lpstr>
      <vt:lpstr>Benefits of communication</vt:lpstr>
      <vt:lpstr>Continuous communication :</vt:lpstr>
      <vt:lpstr>PowerPoint Presentation</vt:lpstr>
      <vt:lpstr>PowerPoint Presentation</vt:lpstr>
      <vt:lpstr>PowerPoint Presentation</vt:lpstr>
      <vt:lpstr>Activity: Risk Management Radargraph</vt:lpstr>
      <vt:lpstr>Radargraph dimensions</vt:lpstr>
      <vt:lpstr>Radargraph dimensions</vt:lpstr>
      <vt:lpstr>Radargraph dimensions</vt:lpstr>
      <vt:lpstr>PowerPoint Presentation</vt:lpstr>
      <vt:lpstr>Risk canvas on Monitor and review</vt:lpstr>
      <vt:lpstr> Questions that you can ask to determine the robustness of the monitoring and review activities in your project</vt:lpstr>
      <vt:lpstr> Questions that you can ask to determine the robustness of the monitoring and review activities in your project</vt:lpstr>
      <vt:lpstr> Questions that you can ask to determine the robustness of the monitoring and review activities in your project</vt:lpstr>
      <vt:lpstr> Questions that you can ask to determine the robustness of the monitoring and review activities in your project</vt:lpstr>
      <vt:lpstr>Monitor and review as a continuous process</vt:lpstr>
      <vt:lpstr>Clear outcome</vt:lpstr>
      <vt:lpstr>Successful Monitoring:</vt:lpstr>
      <vt:lpstr>Critical Milestones</vt:lpstr>
      <vt:lpstr>Understanding of the objectives </vt:lpstr>
      <vt:lpstr>Involve your internal and external stakeholders</vt:lpstr>
      <vt:lpstr>The risk management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 the challenges you have faced</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 Huda</cp:lastModifiedBy>
  <cp:revision>530</cp:revision>
  <dcterms:created xsi:type="dcterms:W3CDTF">2016-11-14T07:59:55Z</dcterms:created>
  <dcterms:modified xsi:type="dcterms:W3CDTF">2017-10-15T12:02:27Z</dcterms:modified>
</cp:coreProperties>
</file>